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10.xml" ContentType="application/vnd.ms-office.chartcolorstyl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79" r:id="rId5"/>
    <p:sldId id="278" r:id="rId6"/>
    <p:sldId id="265" r:id="rId7"/>
    <p:sldId id="264" r:id="rId8"/>
    <p:sldId id="280" r:id="rId9"/>
    <p:sldId id="283" r:id="rId10"/>
    <p:sldId id="261" r:id="rId11"/>
    <p:sldId id="267" r:id="rId12"/>
    <p:sldId id="272" r:id="rId13"/>
    <p:sldId id="268" r:id="rId14"/>
    <p:sldId id="284" r:id="rId15"/>
    <p:sldId id="259" r:id="rId16"/>
    <p:sldId id="269" r:id="rId17"/>
    <p:sldId id="273" r:id="rId18"/>
    <p:sldId id="258" r:id="rId19"/>
    <p:sldId id="285" r:id="rId20"/>
    <p:sldId id="281" r:id="rId21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2F44813-783A-4B60-BF2B-EA47018B1D57}">
          <p14:sldIdLst>
            <p14:sldId id="256"/>
            <p14:sldId id="257"/>
            <p14:sldId id="276"/>
            <p14:sldId id="280"/>
            <p14:sldId id="279"/>
            <p14:sldId id="278"/>
            <p14:sldId id="265"/>
            <p14:sldId id="264"/>
            <p14:sldId id="283"/>
            <p14:sldId id="261"/>
            <p14:sldId id="267"/>
            <p14:sldId id="268"/>
            <p14:sldId id="284"/>
            <p14:sldId id="259"/>
            <p14:sldId id="269"/>
            <p14:sldId id="272"/>
            <p14:sldId id="273"/>
            <p14:sldId id="258"/>
            <p14:sldId id="281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3" clrIdx="0">
    <p:extLst>
      <p:ext uri="{19B8F6BF-5375-455C-9EA6-DF929625EA0E}">
        <p15:presenceInfo xmlns:p15="http://schemas.microsoft.com/office/powerpoint/2012/main" xmlns="" userId="12d67279f9f4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97C9FB"/>
    <a:srgbClr val="CC0000"/>
    <a:srgbClr val="557381"/>
    <a:srgbClr val="99FF33"/>
    <a:srgbClr val="008080"/>
    <a:srgbClr val="006666"/>
    <a:srgbClr val="33CCCC"/>
    <a:srgbClr val="333399"/>
    <a:srgbClr val="6481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896" y="-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Relationship Id="rId4" Type="http://schemas.microsoft.com/office/2011/relationships/chartStyle" Target="style10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100000">
                  <a:schemeClr val="accent5">
                    <a:tint val="77000"/>
                    <a:alpha val="0"/>
                  </a:schemeClr>
                </a:gs>
                <a:gs pos="50000">
                  <a:schemeClr val="accent5">
                    <a:tint val="77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</c:v>
                </c:pt>
                <c:pt idx="1">
                  <c:v>ПРОФИЦИТ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gradFill>
              <a:gsLst>
                <a:gs pos="100000">
                  <a:schemeClr val="accent5">
                    <a:shade val="76000"/>
                    <a:alpha val="0"/>
                  </a:schemeClr>
                </a:gs>
                <a:gs pos="50000">
                  <a:schemeClr val="accent5">
                    <a:shade val="76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</c:v>
                </c:pt>
                <c:pt idx="1">
                  <c:v>ПРОФИЦИТ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gapDepth val="0"/>
        <c:shape val="box"/>
        <c:axId val="157360512"/>
        <c:axId val="157362048"/>
        <c:axId val="0"/>
      </c:bar3DChart>
      <c:catAx>
        <c:axId val="15736051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57362048"/>
        <c:crosses val="autoZero"/>
        <c:auto val="1"/>
        <c:lblAlgn val="ctr"/>
        <c:lblOffset val="100"/>
      </c:catAx>
      <c:valAx>
        <c:axId val="1573620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736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 на </a:t>
            </a:r>
            <a:r>
              <a:rPr lang="ru-RU" dirty="0" smtClean="0">
                <a:solidFill>
                  <a:srgbClr val="FF0000"/>
                </a:solidFill>
              </a:rPr>
              <a:t>2022</a:t>
            </a:r>
            <a:r>
              <a:rPr lang="ru-RU" dirty="0" smtClean="0"/>
              <a:t> </a:t>
            </a:r>
            <a:r>
              <a:rPr lang="ru-RU" sz="1800" i="1" dirty="0" smtClean="0">
                <a:solidFill>
                  <a:srgbClr val="C00000"/>
                </a:solidFill>
              </a:rPr>
              <a:t>(58 779 315,18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  <a:endParaRPr lang="ru-RU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25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65984556438514"/>
          <c:y val="0.47576388829667232"/>
          <c:w val="0.76729652482281807"/>
          <c:h val="0.5230107273461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на 2019 (2 970 132 руб)</c:v>
                </c:pt>
              </c:strCache>
            </c:strRef>
          </c:tx>
          <c:explosion val="14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explosion val="9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explosion val="1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A2D-48E9-B907-552367386EF7}"/>
              </c:ext>
            </c:extLst>
          </c:dPt>
          <c:dLbls>
            <c:dLbl>
              <c:idx val="0"/>
              <c:layout>
                <c:manualLayout>
                  <c:x val="0.11988275182424492"/>
                  <c:y val="3.17216859539755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5.8275612236814642E-2"/>
                  <c:y val="-1.26005422205614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dirty="0">
                        <a:solidFill>
                          <a:srgbClr val="00B050"/>
                        </a:solidFill>
                      </a:rPr>
                      <a:t>1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en-US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%</a:t>
                    </a:r>
                  </a:p>
                </c:rich>
              </c:tx>
              <c:showPercent val="1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1.7700654413353403E-2"/>
                  <c:y val="6.1714220148990561E-3"/>
                </c:manualLayout>
              </c:layout>
              <c:showPercent val="1"/>
            </c:dLbl>
            <c:dLbl>
              <c:idx val="8"/>
              <c:layout>
                <c:manualLayout>
                  <c:x val="-9.5685281780525516E-3"/>
                  <c:y val="-3.9341458630679886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sz="1100" b="1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en-US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Percent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(24 609 902 руб)</c:v>
                </c:pt>
                <c:pt idx="1">
                  <c:v>Национальная оборона (476 277 руб)</c:v>
                </c:pt>
                <c:pt idx="2">
                  <c:v>Национальная безопасность (1 021 717,15 руб)</c:v>
                </c:pt>
                <c:pt idx="3">
                  <c:v>Национальная экономика (12 282 556,18 руб)</c:v>
                </c:pt>
                <c:pt idx="4">
                  <c:v>ЖКХ (15 164 947,70 руб)</c:v>
                </c:pt>
                <c:pt idx="5">
                  <c:v>Образование (70 000 руб)</c:v>
                </c:pt>
                <c:pt idx="6">
                  <c:v>Культура, кинематография (3 628 683 руб)</c:v>
                </c:pt>
                <c:pt idx="7">
                  <c:v>Физическая культура и спорт (300 000 руб)</c:v>
                </c:pt>
                <c:pt idx="8">
                  <c:v>Условно утвержденные расходы (1 225 242,15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24609902</c:v>
                </c:pt>
                <c:pt idx="1">
                  <c:v>476277</c:v>
                </c:pt>
                <c:pt idx="2" formatCode="#,##0.00">
                  <c:v>1021707.15</c:v>
                </c:pt>
                <c:pt idx="3" formatCode="General">
                  <c:v>12282556.18</c:v>
                </c:pt>
                <c:pt idx="4" formatCode="General">
                  <c:v>15164947.699999994</c:v>
                </c:pt>
                <c:pt idx="5">
                  <c:v>70000</c:v>
                </c:pt>
                <c:pt idx="6" formatCode="General">
                  <c:v>3628683</c:v>
                </c:pt>
                <c:pt idx="7">
                  <c:v>300000</c:v>
                </c:pt>
                <c:pt idx="8" formatCode="General">
                  <c:v>1225242.1500000008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Объем иных межбюджетных трансфертов, предоставляемых из</a:t>
            </a:r>
            <a:r>
              <a:rPr lang="ru-RU" sz="1800" baseline="0" dirty="0"/>
              <a:t> бюджета МО </a:t>
            </a:r>
            <a:r>
              <a:rPr lang="ru-RU" sz="1800" baseline="0" dirty="0" err="1" smtClean="0"/>
              <a:t>Добровское</a:t>
            </a:r>
            <a:r>
              <a:rPr lang="ru-RU" sz="1800" baseline="0" dirty="0" smtClean="0"/>
              <a:t> </a:t>
            </a:r>
            <a:r>
              <a:rPr lang="ru-RU" sz="1800" baseline="0" dirty="0"/>
              <a:t>с/п другим бюджетам бюджетной системы РФ </a:t>
            </a:r>
            <a:r>
              <a:rPr lang="ru-RU" sz="1800" dirty="0"/>
              <a:t>на </a:t>
            </a:r>
            <a:r>
              <a:rPr lang="ru-RU" sz="1800" dirty="0" smtClean="0">
                <a:solidFill>
                  <a:srgbClr val="FF0000"/>
                </a:solidFill>
              </a:rPr>
              <a:t>2022-2023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>
                <a:solidFill>
                  <a:srgbClr val="C00000"/>
                </a:solidFill>
              </a:rPr>
              <a:t>гг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  <a:r>
              <a:rPr lang="ru-RU" sz="1800" dirty="0"/>
              <a:t> в сравнении с </a:t>
            </a:r>
            <a:r>
              <a:rPr lang="ru-RU" sz="1800" dirty="0" smtClean="0">
                <a:solidFill>
                  <a:srgbClr val="FF0000"/>
                </a:solidFill>
              </a:rPr>
              <a:t>2021 </a:t>
            </a:r>
            <a:r>
              <a:rPr lang="ru-RU" sz="1800" dirty="0">
                <a:solidFill>
                  <a:srgbClr val="FF0000"/>
                </a:solidFill>
              </a:rPr>
              <a:t>г.</a:t>
            </a:r>
          </a:p>
        </c:rich>
      </c:tx>
      <c:layout>
        <c:manualLayout>
          <c:xMode val="edge"/>
          <c:yMode val="edge"/>
          <c:x val="0.13258601076587911"/>
          <c:y val="7.0312892106642235E-3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286213314244723E-2"/>
          <c:y val="0.16492967735422753"/>
          <c:w val="0.88916833214030067"/>
          <c:h val="0.7160237010320065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межбюджетных трансфертов, получаемых из других бюджетов бюджетной системы РФ
 на 2019-2020 гг. в сравнении с 2018 г.
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dLbl>
              <c:idx val="0"/>
              <c:layout>
                <c:manualLayout>
                  <c:x val="3.4371396416194654E-2"/>
                  <c:y val="-0.18847797685134282"/>
                </c:manualLayout>
              </c:layout>
              <c:showVal val="1"/>
            </c:dLbl>
            <c:dLbl>
              <c:idx val="1"/>
              <c:layout>
                <c:manualLayout>
                  <c:x val="2.887197298960352E-2"/>
                  <c:y val="-0.272245966563050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24-465E-9EED-D7D4FBCF0ED7}"/>
                </c:ext>
              </c:extLst>
            </c:dLbl>
            <c:dLbl>
              <c:idx val="2"/>
              <c:layout>
                <c:manualLayout>
                  <c:x val="3.7121108129490321E-2"/>
                  <c:y val="-0.3706733544743072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24-465E-9EED-D7D4FBCF0E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2487516</c:v>
                </c:pt>
                <c:pt idx="1">
                  <c:v>2629820</c:v>
                </c:pt>
                <c:pt idx="2">
                  <c:v>2798247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shape val="box"/>
        <c:axId val="167058816"/>
        <c:axId val="167060992"/>
        <c:axId val="0"/>
      </c:bar3DChart>
      <c:catAx>
        <c:axId val="167058816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060992"/>
        <c:crosses val="autoZero"/>
        <c:auto val="1"/>
        <c:lblAlgn val="ctr"/>
        <c:lblOffset val="100"/>
      </c:catAx>
      <c:valAx>
        <c:axId val="1670609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err="1"/>
                  <a:t>руб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1.2226198997852562E-3"/>
              <c:y val="0.51706683581035628"/>
            </c:manualLayout>
          </c:layout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05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Общий объем </a:t>
            </a:r>
            <a:r>
              <a:rPr lang="ru-RU" sz="2000" dirty="0">
                <a:solidFill>
                  <a:srgbClr val="0070C0"/>
                </a:solidFill>
              </a:rPr>
              <a:t>доходов</a:t>
            </a:r>
            <a:r>
              <a:rPr lang="ru-RU" sz="2000" dirty="0"/>
              <a:t> на </a:t>
            </a:r>
            <a:r>
              <a:rPr lang="ru-RU" sz="2000" dirty="0" smtClean="0">
                <a:solidFill>
                  <a:srgbClr val="FF0000"/>
                </a:solidFill>
              </a:rPr>
              <a:t>2022-2023 </a:t>
            </a:r>
            <a:r>
              <a:rPr lang="ru-RU" sz="2000" dirty="0">
                <a:solidFill>
                  <a:srgbClr val="FF0000"/>
                </a:solidFill>
              </a:rPr>
              <a:t>гг. </a:t>
            </a:r>
          </a:p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в сравнении с </a:t>
            </a:r>
            <a:r>
              <a:rPr lang="ru-RU" sz="2000" dirty="0" smtClean="0">
                <a:solidFill>
                  <a:srgbClr val="FF0000"/>
                </a:solidFill>
              </a:rPr>
              <a:t>2021 </a:t>
            </a:r>
            <a:r>
              <a:rPr lang="ru-RU" sz="2000" dirty="0">
                <a:solidFill>
                  <a:srgbClr val="FF0000"/>
                </a:solidFill>
              </a:rPr>
              <a:t>г.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37005926336815"/>
          <c:y val="0.1311965811965812"/>
          <c:w val="0.8356230012056447"/>
          <c:h val="0.6815081768625075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Pt>
            <c:idx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B8C-464B-BA03-0E2985A23D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46904.850000000013</c:v>
                </c:pt>
                <c:pt idx="1">
                  <c:v>49009.69</c:v>
                </c:pt>
                <c:pt idx="2">
                  <c:v>53088.3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8C-464B-BA03-0E2985A23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7401.48</c:v>
                </c:pt>
                <c:pt idx="1">
                  <c:v>9769.6299999999919</c:v>
                </c:pt>
                <c:pt idx="2">
                  <c:v>11151.11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8C-464B-BA03-0E2985A23D34}"/>
            </c:ext>
          </c:extLst>
        </c:ser>
        <c:shape val="box"/>
        <c:axId val="153240320"/>
        <c:axId val="153241856"/>
        <c:axId val="0"/>
      </c:bar3DChart>
      <c:catAx>
        <c:axId val="153240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241856"/>
        <c:crosses val="autoZero"/>
        <c:auto val="1"/>
        <c:lblAlgn val="ctr"/>
        <c:lblOffset val="100"/>
      </c:catAx>
      <c:valAx>
        <c:axId val="153241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24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доходов бюджета на </a:t>
            </a:r>
            <a:r>
              <a:rPr lang="ru-RU" dirty="0" smtClean="0">
                <a:solidFill>
                  <a:srgbClr val="FF0000"/>
                </a:solidFill>
              </a:rPr>
              <a:t>2021</a:t>
            </a:r>
            <a:r>
              <a:rPr lang="ru-RU" dirty="0" smtClean="0"/>
              <a:t> </a:t>
            </a:r>
            <a:endParaRPr lang="ru-RU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(54 306 332,62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2083323539891899"/>
          <c:y val="4.2244549372069621E-3"/>
        </c:manualLayout>
      </c:layout>
      <c:spPr>
        <a:noFill/>
        <a:ln>
          <a:noFill/>
        </a:ln>
        <a:effectLst/>
      </c:spPr>
    </c:title>
    <c:view3D>
      <c:rotX val="30"/>
      <c:rotY val="247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760655185932841E-3"/>
          <c:y val="0.15072505949995094"/>
          <c:w val="0.56598284941197041"/>
          <c:h val="0.733232656034567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2018 (4 717 998,94 руб)</c:v>
                </c:pt>
              </c:strCache>
            </c:strRef>
          </c:tx>
          <c:explosion val="19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rgbClr val="97C9FB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rgbClr val="33CCCC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00206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explosion val="24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rgbClr val="4FDC4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B11-4456-9841-3E35BAA2504D}"/>
              </c:ext>
            </c:extLst>
          </c:dPt>
          <c:dPt>
            <c:idx val="8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5E-43E0-8077-CD6B241E792A}"/>
              </c:ext>
            </c:extLst>
          </c:dPt>
          <c:dPt>
            <c:idx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B11-4456-9841-3E35BAA2504D}"/>
              </c:ext>
            </c:extLst>
          </c:dPt>
          <c:dLbls>
            <c:dLbl>
              <c:idx val="0"/>
              <c:layout>
                <c:manualLayout>
                  <c:x val="4.6338647489698084E-2"/>
                  <c:y val="5.5211630223812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8954671565581122E-2"/>
                  <c:y val="-3.56412606172693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-7.5793057217829057E-2"/>
                  <c:y val="-8.16201283635559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3.6647089185502212E-2"/>
                  <c:y val="-6.16507639777068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3.503215852776842E-2"/>
                  <c:y val="-7.2105790995923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Percent val="1"/>
            </c:dLbl>
            <c:dLbl>
              <c:idx val="6"/>
              <c:layout>
                <c:manualLayout>
                  <c:x val="1.074614741683488E-2"/>
                  <c:y val="7.674520715629322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en-US" sz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-1.8254724121105226E-2"/>
                  <c:y val="1.03630536489145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B11-4456-9841-3E35BAA2504D}"/>
                </c:ext>
              </c:extLst>
            </c:dLbl>
            <c:dLbl>
              <c:idx val="8"/>
              <c:layout>
                <c:manualLayout>
                  <c:x val="7.1443546999587271E-2"/>
                  <c:y val="-0.133848362025809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915E-43E0-8077-CD6B241E792A}"/>
                </c:ext>
              </c:extLst>
            </c:dLbl>
            <c:dLbl>
              <c:idx val="9"/>
              <c:layout>
                <c:manualLayout>
                  <c:x val="-5.1526695667788905E-2"/>
                  <c:y val="5.6761206863575074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B11-4456-9841-3E35BAA2504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 (29 856 850 руб)</c:v>
                </c:pt>
                <c:pt idx="1">
                  <c:v>ЕСХН (375 526 руб)</c:v>
                </c:pt>
                <c:pt idx="2">
                  <c:v>Земельный налог (5 930 008 руб)</c:v>
                </c:pt>
                <c:pt idx="3">
                  <c:v>Налог на имущество физических лиц (2 791 000 руб)</c:v>
                </c:pt>
                <c:pt idx="4">
                  <c:v>Доходы от использования имущества, находящегося в государственной / муниципальной собственности  (7 381 468 руб)</c:v>
                </c:pt>
                <c:pt idx="5">
                  <c:v>Доходы от продажи материальных и нематериальных активов (370 000 руб)</c:v>
                </c:pt>
                <c:pt idx="6">
                  <c:v>Прочие неналоговые доходы (200 000 руб)</c:v>
                </c:pt>
                <c:pt idx="7">
                  <c:v>Субвенции  (482 464 руб)</c:v>
                </c:pt>
                <c:pt idx="8">
                  <c:v>Прочие межбюджетные трансферты (6 919 016,62 руб) 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29856850</c:v>
                </c:pt>
                <c:pt idx="1">
                  <c:v>375526</c:v>
                </c:pt>
                <c:pt idx="2">
                  <c:v>5930008</c:v>
                </c:pt>
                <c:pt idx="3">
                  <c:v>2791000</c:v>
                </c:pt>
                <c:pt idx="4">
                  <c:v>7381468</c:v>
                </c:pt>
                <c:pt idx="5">
                  <c:v>370000</c:v>
                </c:pt>
                <c:pt idx="6">
                  <c:v>200000</c:v>
                </c:pt>
                <c:pt idx="7">
                  <c:v>482464</c:v>
                </c:pt>
                <c:pt idx="8" formatCode="#,##0.00">
                  <c:v>6919016.6199999992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84311846992912"/>
          <c:y val="0.13518255799062295"/>
          <c:w val="0.32088259434374783"/>
          <c:h val="0.8411288941075506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Структура доходов бюджета на </a:t>
            </a:r>
            <a:r>
              <a:rPr lang="ru-RU" sz="1200" dirty="0" smtClean="0">
                <a:solidFill>
                  <a:srgbClr val="FF0000"/>
                </a:solidFill>
              </a:rPr>
              <a:t>2022 </a:t>
            </a:r>
            <a:r>
              <a:rPr lang="ru-RU" sz="1200" dirty="0" smtClean="0"/>
              <a:t> </a:t>
            </a:r>
            <a:endParaRPr lang="ru-RU" sz="12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i="1" dirty="0" smtClean="0">
                <a:solidFill>
                  <a:srgbClr val="C00000"/>
                </a:solidFill>
              </a:rPr>
              <a:t>(58 779 315,18 </a:t>
            </a:r>
            <a:r>
              <a:rPr lang="ru-RU" sz="1050" i="1" dirty="0" err="1" smtClean="0">
                <a:solidFill>
                  <a:srgbClr val="C00000"/>
                </a:solidFill>
              </a:rPr>
              <a:t>руб</a:t>
            </a:r>
            <a:r>
              <a:rPr lang="ru-RU" sz="105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30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50112046010135858"/>
          <c:w val="1"/>
          <c:h val="0.446944175101007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2019 (3 049 594 руб)</c:v>
                </c:pt>
              </c:strCache>
            </c:strRef>
          </c:tx>
          <c:dPt>
            <c:idx val="0"/>
            <c:explosion val="6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4B-45C4-81EE-EFFB9D662447}"/>
              </c:ext>
            </c:extLst>
          </c:dPt>
          <c:dPt>
            <c:idx val="1"/>
            <c:explosion val="6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4B-45C4-81EE-EFFB9D662447}"/>
              </c:ext>
            </c:extLst>
          </c:dPt>
          <c:dPt>
            <c:idx val="2"/>
            <c:explosion val="6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4B-45C4-81EE-EFFB9D662447}"/>
              </c:ext>
            </c:extLst>
          </c:dPt>
          <c:dPt>
            <c:idx val="3"/>
            <c:explosion val="8"/>
            <c:spPr>
              <a:solidFill>
                <a:srgbClr val="6699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4B-45C4-81EE-EFFB9D662447}"/>
              </c:ext>
            </c:extLst>
          </c:dPt>
          <c:dPt>
            <c:idx val="4"/>
            <c:explosion val="12"/>
            <c:spPr>
              <a:solidFill>
                <a:srgbClr val="00206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4B-45C4-81EE-EFFB9D662447}"/>
              </c:ext>
            </c:extLst>
          </c:dPt>
          <c:dPt>
            <c:idx val="5"/>
            <c:explosion val="3"/>
            <c:spPr>
              <a:solidFill>
                <a:srgbClr val="64FB6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4B-45C4-81EE-EFFB9D662447}"/>
              </c:ext>
            </c:extLst>
          </c:dPt>
          <c:dPt>
            <c:idx val="6"/>
            <c:explosion val="9"/>
            <c:spPr>
              <a:solidFill>
                <a:srgbClr val="96F51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4B-45C4-81EE-EFFB9D662447}"/>
              </c:ext>
            </c:extLst>
          </c:dPt>
          <c:dLbls>
            <c:dLbl>
              <c:idx val="0"/>
              <c:layout>
                <c:manualLayout>
                  <c:x val="-0.13890344426237994"/>
                  <c:y val="5.5293572309104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Percent val="1"/>
            </c:dLbl>
            <c:dLbl>
              <c:idx val="1"/>
              <c:layout>
                <c:manualLayout>
                  <c:x val="8.1734697312333092E-3"/>
                  <c:y val="2.10230785838820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E4B-45C4-81EE-EFFB9D662447}"/>
                </c:ext>
              </c:extLst>
            </c:dLbl>
            <c:dLbl>
              <c:idx val="2"/>
              <c:layout>
                <c:manualLayout>
                  <c:x val="-9.7821170091224541E-2"/>
                  <c:y val="-5.48538696848952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E4B-45C4-81EE-EFFB9D662447}"/>
                </c:ext>
              </c:extLst>
            </c:dLbl>
            <c:dLbl>
              <c:idx val="3"/>
              <c:layout>
                <c:manualLayout>
                  <c:x val="8.8164642304721583E-2"/>
                  <c:y val="-4.43362943484825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E4B-45C4-81EE-EFFB9D662447}"/>
                </c:ext>
              </c:extLst>
            </c:dLbl>
            <c:dLbl>
              <c:idx val="4"/>
              <c:layout>
                <c:manualLayout>
                  <c:x val="3.8093567480941573E-2"/>
                  <c:y val="7.258033936499268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371848141623312"/>
                      <c:h val="3.625526896382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E4B-45C4-81EE-EFFB9D662447}"/>
                </c:ext>
              </c:extLst>
            </c:dLbl>
            <c:dLbl>
              <c:idx val="5"/>
              <c:layout>
                <c:manualLayout>
                  <c:x val="0.14132882649768788"/>
                  <c:y val="1.16899608972657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Percent val="1"/>
            </c:dLbl>
            <c:dLbl>
              <c:idx val="6"/>
              <c:layout>
                <c:manualLayout>
                  <c:x val="-3.8470947164504291E-2"/>
                  <c:y val="-0.11061268172943509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E4B-45C4-81EE-EFFB9D66244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(31 916 972 руб)</c:v>
                </c:pt>
                <c:pt idx="1">
                  <c:v>ЕСХН (384 163 руб)</c:v>
                </c:pt>
                <c:pt idx="2">
                  <c:v>Налог на имущество (10 250 172 руб)</c:v>
                </c:pt>
                <c:pt idx="3">
                  <c:v>Доходы от использование имущества, находящегося в государственной и муниципальной собственности (6 458 379 руб)</c:v>
                </c:pt>
                <c:pt idx="4">
                  <c:v>Субвенции (487 073 руб)</c:v>
                </c:pt>
                <c:pt idx="5">
                  <c:v>Иные межбюджетные трансферты (9 282 556,18 руб)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31916972</c:v>
                </c:pt>
                <c:pt idx="1">
                  <c:v>384163</c:v>
                </c:pt>
                <c:pt idx="2">
                  <c:v>10250172</c:v>
                </c:pt>
                <c:pt idx="3">
                  <c:v>6458379</c:v>
                </c:pt>
                <c:pt idx="4">
                  <c:v>487073</c:v>
                </c:pt>
                <c:pt idx="5">
                  <c:v>9282556.1799999941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2E4B-45C4-81EE-EFFB9D662447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4285479765410816E-3"/>
          <c:y val="8.2376375231478505E-2"/>
          <c:w val="0.98857042671714956"/>
          <c:h val="0.3966503048589384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0000"/>
            </a:lnSpc>
            <a:defRPr sz="900" b="1" i="0" u="none" strike="noStrike" kern="0" baseline="0">
              <a:solidFill>
                <a:schemeClr val="tx1">
                  <a:lumMod val="65000"/>
                  <a:lumOff val="35000"/>
                </a:schemeClr>
              </a:solidFill>
              <a:latin typeface="Akrobat" panose="00000600000000000000" pitchFamily="50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Структура доходов бюджета на </a:t>
            </a:r>
            <a:r>
              <a:rPr lang="ru-RU" sz="1200" dirty="0" smtClean="0">
                <a:solidFill>
                  <a:srgbClr val="FF0000"/>
                </a:solidFill>
              </a:rPr>
              <a:t>2023 </a:t>
            </a:r>
            <a:r>
              <a:rPr lang="ru-RU" sz="1200" dirty="0" smtClean="0"/>
              <a:t> </a:t>
            </a:r>
            <a:endParaRPr lang="ru-RU" sz="12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i="1" dirty="0" smtClean="0">
                <a:solidFill>
                  <a:srgbClr val="C00000"/>
                </a:solidFill>
              </a:rPr>
              <a:t>(64 239 406,12 </a:t>
            </a:r>
            <a:r>
              <a:rPr lang="ru-RU" sz="1050" i="1" dirty="0" err="1" smtClean="0">
                <a:solidFill>
                  <a:srgbClr val="C00000"/>
                </a:solidFill>
              </a:rPr>
              <a:t>руб</a:t>
            </a:r>
            <a:r>
              <a:rPr lang="ru-RU" sz="105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24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49915487638877393"/>
          <c:w val="1"/>
          <c:h val="0.446944175101007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2019 (3 049 594 руб)</c:v>
                </c:pt>
              </c:strCache>
            </c:strRef>
          </c:tx>
          <c:explosion val="1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4B-45C4-81EE-EFFB9D662447}"/>
              </c:ext>
            </c:extLst>
          </c:dPt>
          <c:dPt>
            <c:idx val="1"/>
            <c:explosion val="15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4B-45C4-81EE-EFFB9D662447}"/>
              </c:ext>
            </c:extLst>
          </c:dPt>
          <c:dPt>
            <c:idx val="2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4B-45C4-81EE-EFFB9D662447}"/>
              </c:ext>
            </c:extLst>
          </c:dPt>
          <c:dPt>
            <c:idx val="3"/>
            <c:spPr>
              <a:solidFill>
                <a:srgbClr val="6699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4B-45C4-81EE-EFFB9D662447}"/>
              </c:ext>
            </c:extLst>
          </c:dPt>
          <c:dPt>
            <c:idx val="4"/>
            <c:spPr>
              <a:solidFill>
                <a:srgbClr val="00206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4B-45C4-81EE-EFFB9D662447}"/>
              </c:ext>
            </c:extLst>
          </c:dPt>
          <c:dPt>
            <c:idx val="5"/>
            <c:spPr>
              <a:solidFill>
                <a:srgbClr val="64FB6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4B-45C4-81EE-EFFB9D662447}"/>
              </c:ext>
            </c:extLst>
          </c:dPt>
          <c:dPt>
            <c:idx val="6"/>
            <c:spPr>
              <a:solidFill>
                <a:srgbClr val="96F51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4B-45C4-81EE-EFFB9D662447}"/>
              </c:ext>
            </c:extLst>
          </c:dPt>
          <c:dLbls>
            <c:dLbl>
              <c:idx val="0"/>
              <c:layout>
                <c:manualLayout>
                  <c:x val="0.1377096536297121"/>
                  <c:y val="6.51214908720304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E4B-45C4-81EE-EFFB9D662447}"/>
                </c:ext>
              </c:extLst>
            </c:dLbl>
            <c:dLbl>
              <c:idx val="1"/>
              <c:layout>
                <c:manualLayout>
                  <c:x val="-5.5581646225042136E-2"/>
                  <c:y val="-2.61509305181634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E4B-45C4-81EE-EFFB9D662447}"/>
                </c:ext>
              </c:extLst>
            </c:dLbl>
            <c:dLbl>
              <c:idx val="2"/>
              <c:layout>
                <c:manualLayout>
                  <c:x val="-0.1321120499952029"/>
                  <c:y val="-5.48538696848952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E4B-45C4-81EE-EFFB9D662447}"/>
                </c:ext>
              </c:extLst>
            </c:dLbl>
            <c:dLbl>
              <c:idx val="3"/>
              <c:layout>
                <c:manualLayout>
                  <c:x val="-6.0429170612517909E-2"/>
                  <c:y val="-6.00609640491643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E4B-45C4-81EE-EFFB9D662447}"/>
                </c:ext>
              </c:extLst>
            </c:dLbl>
            <c:dLbl>
              <c:idx val="4"/>
              <c:layout>
                <c:manualLayout>
                  <c:x val="3.809356748094158E-2"/>
                  <c:y val="7.258033936499268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371848141623312"/>
                      <c:h val="3.625526896382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E4B-45C4-81EE-EFFB9D662447}"/>
                </c:ext>
              </c:extLst>
            </c:dLbl>
            <c:dLbl>
              <c:idx val="5"/>
              <c:layout>
                <c:manualLayout>
                  <c:x val="-3.4697690342734192E-2"/>
                  <c:y val="1.862042334339599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339933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rgbClr val="339933"/>
                        </a:solidFill>
                      </a:rPr>
                      <a:t>%</a:t>
                    </a:r>
                    <a:endParaRPr lang="en-US" dirty="0">
                      <a:solidFill>
                        <a:srgbClr val="339933"/>
                      </a:solidFill>
                    </a:endParaRPr>
                  </a:p>
                </c:rich>
              </c:tx>
              <c:showPercent val="1"/>
            </c:dLbl>
            <c:dLbl>
              <c:idx val="6"/>
              <c:layout>
                <c:manualLayout>
                  <c:x val="0.12573322631458719"/>
                  <c:y val="-0.104715930591679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E4B-45C4-81EE-EFFB9D66244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(34 055 410 руб)</c:v>
                </c:pt>
                <c:pt idx="1">
                  <c:v>ЕСХН (393 383 руб)</c:v>
                </c:pt>
                <c:pt idx="2">
                  <c:v>Налог на имущество (12 481 641 руб)</c:v>
                </c:pt>
                <c:pt idx="3">
                  <c:v>Доходы от использование имущества, находящегося в государственной и муниципальной собственности (6 157 864 руб)</c:v>
                </c:pt>
                <c:pt idx="4">
                  <c:v>Субсидии (630 405 руб)</c:v>
                </c:pt>
                <c:pt idx="5">
                  <c:v>Субвенции (504 863 руб)</c:v>
                </c:pt>
                <c:pt idx="6">
                  <c:v>Иные межбюджетные трансферты (10 015 840,12 руб)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34055410</c:v>
                </c:pt>
                <c:pt idx="1">
                  <c:v>393383</c:v>
                </c:pt>
                <c:pt idx="2">
                  <c:v>12481641</c:v>
                </c:pt>
                <c:pt idx="3">
                  <c:v>6157864</c:v>
                </c:pt>
                <c:pt idx="4">
                  <c:v>630405</c:v>
                </c:pt>
                <c:pt idx="5">
                  <c:v>504863</c:v>
                </c:pt>
                <c:pt idx="6">
                  <c:v>10015840.119999994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2E4B-45C4-81EE-EFFB9D662447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100" b="1" i="0" u="none" strike="noStrike" kern="0" baseline="0">
                <a:solidFill>
                  <a:schemeClr val="tx1">
                    <a:lumMod val="65000"/>
                    <a:lumOff val="35000"/>
                  </a:schemeClr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428547976541082E-3"/>
          <c:y val="8.2376375231478505E-2"/>
          <c:w val="0.98857042671714956"/>
          <c:h val="0.3966503048589384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0000"/>
            </a:lnSpc>
            <a:defRPr sz="900" b="1" i="0" u="none" strike="noStrike" kern="0" baseline="0">
              <a:solidFill>
                <a:schemeClr val="tx1">
                  <a:lumMod val="65000"/>
                  <a:lumOff val="35000"/>
                </a:schemeClr>
              </a:solidFill>
              <a:latin typeface="Akrobat" panose="00000600000000000000" pitchFamily="50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baseline="0" dirty="0">
                <a:effectLst/>
              </a:rPr>
              <a:t>Объем межбюджетных трансфертов, получаемых в бюджет МО </a:t>
            </a:r>
            <a:r>
              <a:rPr lang="ru-RU" sz="1600" b="1" i="0" baseline="0" dirty="0" err="1" smtClean="0">
                <a:effectLst/>
              </a:rPr>
              <a:t>Добровское</a:t>
            </a:r>
            <a:r>
              <a:rPr lang="ru-RU" sz="1600" b="1" i="0" baseline="0" dirty="0" smtClean="0">
                <a:effectLst/>
              </a:rPr>
              <a:t> </a:t>
            </a:r>
            <a:r>
              <a:rPr lang="ru-RU" sz="1600" b="1" i="0" baseline="0" dirty="0">
                <a:effectLst/>
              </a:rPr>
              <a:t>сельское поселение из других бюджетов бюджетной системы РФ на </a:t>
            </a:r>
            <a:r>
              <a:rPr lang="ru-RU" sz="1600" b="1" i="0" baseline="0" dirty="0" smtClean="0">
                <a:solidFill>
                  <a:srgbClr val="FF0000"/>
                </a:solidFill>
                <a:effectLst/>
              </a:rPr>
              <a:t>2022-2023 </a:t>
            </a:r>
            <a:r>
              <a:rPr lang="ru-RU" sz="1600" b="1" i="0" baseline="0" dirty="0">
                <a:solidFill>
                  <a:srgbClr val="FF0000"/>
                </a:solidFill>
                <a:effectLst/>
              </a:rPr>
              <a:t>гг. </a:t>
            </a:r>
            <a:r>
              <a:rPr lang="ru-RU" sz="1600" b="1" i="0" baseline="0" dirty="0">
                <a:effectLst/>
              </a:rPr>
              <a:t>в сравнении с </a:t>
            </a:r>
            <a:r>
              <a:rPr lang="ru-RU" sz="1600" b="1" i="0" baseline="0" dirty="0" smtClean="0">
                <a:solidFill>
                  <a:srgbClr val="FF0000"/>
                </a:solidFill>
                <a:effectLst/>
              </a:rPr>
              <a:t>2021 </a:t>
            </a:r>
            <a:r>
              <a:rPr lang="ru-RU" sz="1600" b="1" i="0" baseline="0" dirty="0">
                <a:solidFill>
                  <a:srgbClr val="FF0000"/>
                </a:solidFill>
                <a:effectLst/>
              </a:rPr>
              <a:t>г.</a:t>
            </a:r>
            <a:endParaRPr lang="ru-RU" sz="18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0.13624636004627252"/>
          <c:y val="0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29252596167931"/>
          <c:y val="0.14006917312096293"/>
          <c:w val="0.84312651747842704"/>
          <c:h val="0.6822849659236249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630405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58-44DC-BC9E-3F8A11EA01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482464</c:v>
                </c:pt>
                <c:pt idx="1">
                  <c:v>487073</c:v>
                </c:pt>
                <c:pt idx="2">
                  <c:v>504863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58-44DC-BC9E-3F8A11EA01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межбюджетные трансферты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6919016.6199999992</c:v>
                </c:pt>
                <c:pt idx="1">
                  <c:v>9282556.179999996</c:v>
                </c:pt>
                <c:pt idx="2">
                  <c:v>10015840.119999995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3B-4916-AA90-6B7C7B39998A}"/>
            </c:ext>
          </c:extLst>
        </c:ser>
        <c:shape val="box"/>
        <c:axId val="149184896"/>
        <c:axId val="149186432"/>
        <c:axId val="0"/>
      </c:bar3DChart>
      <c:catAx>
        <c:axId val="149184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186432"/>
        <c:crosses val="autoZero"/>
        <c:auto val="1"/>
        <c:lblAlgn val="ctr"/>
        <c:lblOffset val="100"/>
      </c:catAx>
      <c:valAx>
        <c:axId val="1491864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18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Общий объем </a:t>
            </a:r>
            <a:r>
              <a:rPr lang="ru-RU" dirty="0">
                <a:solidFill>
                  <a:srgbClr val="0070C0"/>
                </a:solidFill>
              </a:rPr>
              <a:t>расходов</a:t>
            </a:r>
            <a:r>
              <a:rPr lang="ru-RU" dirty="0"/>
              <a:t> на </a:t>
            </a:r>
            <a:r>
              <a:rPr lang="ru-RU" dirty="0" smtClean="0">
                <a:solidFill>
                  <a:srgbClr val="FF0000"/>
                </a:solidFill>
              </a:rPr>
              <a:t>2022-2023 </a:t>
            </a:r>
            <a:r>
              <a:rPr lang="ru-RU" dirty="0">
                <a:solidFill>
                  <a:srgbClr val="FF0000"/>
                </a:solidFill>
              </a:rPr>
              <a:t>гг. </a:t>
            </a:r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 сравнении с </a:t>
            </a:r>
            <a:r>
              <a:rPr lang="ru-RU" dirty="0" smtClean="0">
                <a:solidFill>
                  <a:srgbClr val="FF0000"/>
                </a:solidFill>
              </a:rPr>
              <a:t>2021 </a:t>
            </a:r>
            <a:r>
              <a:rPr lang="ru-RU" dirty="0">
                <a:solidFill>
                  <a:srgbClr val="FF0000"/>
                </a:solidFill>
              </a:rPr>
              <a:t>г.</a:t>
            </a:r>
          </a:p>
        </c:rich>
      </c:tx>
      <c:layout>
        <c:manualLayout>
          <c:xMode val="edge"/>
          <c:yMode val="edge"/>
          <c:x val="0.17795630637079479"/>
          <c:y val="7.0312495674674323E-3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286213314244723E-2"/>
          <c:y val="0.16492967735422753"/>
          <c:w val="0.88916833214030067"/>
          <c:h val="0.7160237010320065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на 2019-2020 гг. в сравнении с 2018 г.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2.9090909090909091E-2"/>
                  <c:y val="-0.1828124887541531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54 306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33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BF-4AE1-BF0B-925E15506F74}"/>
                </c:ext>
              </c:extLst>
            </c:dLbl>
            <c:dLbl>
              <c:idx val="1"/>
              <c:layout>
                <c:manualLayout>
                  <c:x val="2.7636363636363681E-2"/>
                  <c:y val="-0.2671874835637623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58 </a:t>
                    </a:r>
                    <a:r>
                      <a:rPr lang="en-US" dirty="0" smtClean="0"/>
                      <a:t>779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72727272727275E-2"/>
                  <c:y val="-0.353906228229193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64 239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BF-4AE1-BF0B-925E15506F74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 formatCode="#,##0.00">
                  <c:v>54306332.620000012</c:v>
                </c:pt>
                <c:pt idx="1">
                  <c:v>58779315.18</c:v>
                </c:pt>
                <c:pt idx="2">
                  <c:v>64239406.120000012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shape val="box"/>
        <c:axId val="149426944"/>
        <c:axId val="149428864"/>
        <c:axId val="0"/>
      </c:bar3DChart>
      <c:catAx>
        <c:axId val="149426944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49262545454545481"/>
              <c:y val="0.95178777363510314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428864"/>
        <c:crosses val="autoZero"/>
        <c:auto val="1"/>
        <c:lblAlgn val="ctr"/>
        <c:lblOffset val="100"/>
      </c:catAx>
      <c:valAx>
        <c:axId val="1494288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 руб</a:t>
                </a:r>
              </a:p>
            </c:rich>
          </c:tx>
          <c:layout>
            <c:manualLayout>
              <c:xMode val="edge"/>
              <c:yMode val="edge"/>
              <c:x val="1.2226198997852555E-3"/>
              <c:y val="0.51237933609871278"/>
            </c:manualLayout>
          </c:layout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42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 на </a:t>
            </a:r>
            <a:r>
              <a:rPr lang="ru-RU" dirty="0" smtClean="0">
                <a:solidFill>
                  <a:srgbClr val="FF0000"/>
                </a:solidFill>
              </a:rPr>
              <a:t>2021</a:t>
            </a:r>
            <a:r>
              <a:rPr lang="ru-RU" dirty="0" smtClean="0"/>
              <a:t> </a:t>
            </a:r>
            <a:endParaRPr lang="ru-RU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(54 306 332,62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30215137887566712"/>
          <c:y val="4.044566666082805E-2"/>
        </c:manualLayout>
      </c:layout>
      <c:spPr>
        <a:noFill/>
        <a:ln>
          <a:noFill/>
        </a:ln>
        <a:effectLst/>
      </c:spPr>
    </c:title>
    <c:view3D>
      <c:rotX val="4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87886856919752E-3"/>
          <c:y val="0.15674463338550948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на 2018 (1 618 418 руб)</c:v>
                </c:pt>
              </c:strCache>
            </c:strRef>
          </c:tx>
          <c:explosion val="7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A2D-48E9-B907-552367386EF7}"/>
              </c:ext>
            </c:extLst>
          </c:dPt>
          <c:dLbls>
            <c:dLbl>
              <c:idx val="0"/>
              <c:layout>
                <c:manualLayout>
                  <c:x val="9.5258465379334245E-2"/>
                  <c:y val="7.37550616796417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dirty="0" smtClean="0"/>
                      <a:t>49%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</c:dLbl>
            <c:dLbl>
              <c:idx val="1"/>
              <c:layout>
                <c:manualLayout>
                  <c:x val="-1.1868912805291617E-2"/>
                  <c:y val="-2.2603076736894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>
                        <a:solidFill>
                          <a:schemeClr val="accent2"/>
                        </a:solidFill>
                      </a:rPr>
                      <a:t>1</a:t>
                    </a:r>
                    <a:endParaRPr lang="en-US" dirty="0">
                      <a:solidFill>
                        <a:schemeClr val="accent2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1.8063617058526771E-2"/>
                  <c:y val="-2.718139881497384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2</a:t>
                    </a:r>
                    <a:r>
                      <a:rPr lang="en-US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8.1408447272728349E-2"/>
                  <c:y val="5.27067545855673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dirty="0" smtClean="0"/>
                      <a:t>17%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dirty="0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2%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100" dirty="0" smtClean="0"/>
                      <a:t>0%</a:t>
                    </a:r>
                    <a:endParaRPr lang="en-US" sz="1100" dirty="0"/>
                  </a:p>
                </c:rich>
              </c:tx>
              <c:dLblPos val="bestFit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sz="1100" dirty="0" smtClean="0"/>
                      <a:t>8%</a:t>
                    </a:r>
                    <a:endParaRPr lang="en-US" sz="1100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dirty="0" smtClean="0"/>
                      <a:t>0%</a:t>
                    </a:r>
                    <a:endParaRPr lang="en-US" sz="1100" dirty="0"/>
                  </a:p>
                </c:rich>
              </c:tx>
              <c:dLblPos val="bestFit"/>
              <c:showPercent val="1"/>
            </c:dLbl>
            <c:dLbl>
              <c:idx val="9"/>
              <c:layout>
                <c:manualLayout>
                  <c:x val="-5.3389517716535492E-4"/>
                  <c:y val="3.02197939087234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(26 650 302 руб)</c:v>
                </c:pt>
                <c:pt idx="1">
                  <c:v>Национальная оборона (471 668 руб)</c:v>
                </c:pt>
                <c:pt idx="2">
                  <c:v>Национальная безопасность и правоохранительная деятельность (1 010 274,46 руб)</c:v>
                </c:pt>
                <c:pt idx="3">
                  <c:v>Национальная экономика (9 419 016,62 руб)</c:v>
                </c:pt>
                <c:pt idx="4">
                  <c:v>ЖКХ (12 113 692,54 руб)</c:v>
                </c:pt>
                <c:pt idx="5">
                  <c:v>Образование (70 000 руб)</c:v>
                </c:pt>
                <c:pt idx="6">
                  <c:v>Культура, кинематография (4 471 379 руб)</c:v>
                </c:pt>
                <c:pt idx="7">
                  <c:v>Физическая культура и спорт (100 000 руб)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 formatCode="#,##0.00">
                  <c:v>26650302</c:v>
                </c:pt>
                <c:pt idx="1">
                  <c:v>471668</c:v>
                </c:pt>
                <c:pt idx="2">
                  <c:v>1010274.4600000003</c:v>
                </c:pt>
                <c:pt idx="3">
                  <c:v>9419016.6199999936</c:v>
                </c:pt>
                <c:pt idx="4">
                  <c:v>12113692.539999994</c:v>
                </c:pt>
                <c:pt idx="5">
                  <c:v>70000</c:v>
                </c:pt>
                <c:pt idx="6">
                  <c:v>4471379</c:v>
                </c:pt>
                <c:pt idx="7" formatCode="General">
                  <c:v>100000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337173893586721"/>
          <c:y val="0.17605282140371939"/>
          <c:w val="0.44128521563673773"/>
          <c:h val="0.7828007191048451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 на </a:t>
            </a:r>
            <a:r>
              <a:rPr lang="ru-RU" dirty="0" smtClean="0">
                <a:solidFill>
                  <a:srgbClr val="FF0000"/>
                </a:solidFill>
              </a:rPr>
              <a:t>2023</a:t>
            </a:r>
            <a:r>
              <a:rPr lang="ru-RU" dirty="0" smtClean="0"/>
              <a:t> </a:t>
            </a:r>
            <a:r>
              <a:rPr lang="ru-RU" sz="1800" i="1" dirty="0" smtClean="0">
                <a:solidFill>
                  <a:srgbClr val="C00000"/>
                </a:solidFill>
              </a:rPr>
              <a:t>(64 239 406,12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  <a:endParaRPr lang="ru-RU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25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65984556438511"/>
          <c:y val="0.47576388829667232"/>
          <c:w val="0.76729652482281807"/>
          <c:h val="0.523010727346165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на 2019 (2 970 132 руб)</c:v>
                </c:pt>
              </c:strCache>
            </c:strRef>
          </c:tx>
          <c:explosion val="14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explosion val="9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explosion val="1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A2D-48E9-B907-552367386EF7}"/>
              </c:ext>
            </c:extLst>
          </c:dPt>
          <c:dLbls>
            <c:dLbl>
              <c:idx val="0"/>
              <c:layout>
                <c:manualLayout>
                  <c:x val="0.11988275182424492"/>
                  <c:y val="3.17216859539755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5.8275612236814642E-2"/>
                  <c:y val="-1.26005422205614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dirty="0">
                        <a:solidFill>
                          <a:srgbClr val="00B050"/>
                        </a:solidFill>
                      </a:rPr>
                      <a:t>1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b="1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en-US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%</a:t>
                    </a:r>
                  </a:p>
                </c:rich>
              </c:tx>
              <c:showPercent val="1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1.7700654413353403E-2"/>
                  <c:y val="6.1714220148990544E-3"/>
                </c:manualLayout>
              </c:layout>
              <c:showPercent val="1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(24 609 902 руб)</c:v>
                </c:pt>
                <c:pt idx="1">
                  <c:v>Национальная оборона (494 067 руб)</c:v>
                </c:pt>
                <c:pt idx="2">
                  <c:v>Национальная безопасность (21 707,15 руб)</c:v>
                </c:pt>
                <c:pt idx="3">
                  <c:v>Национальная экономика (13 015 840,12 руб)</c:v>
                </c:pt>
                <c:pt idx="4">
                  <c:v>ЖКХ (19 276 364,95 руб)</c:v>
                </c:pt>
                <c:pt idx="5">
                  <c:v>Образование (70 000 руб)</c:v>
                </c:pt>
                <c:pt idx="6">
                  <c:v>Культура, кинематография (3 797 110 руб)</c:v>
                </c:pt>
                <c:pt idx="7">
                  <c:v>Физическая культура и спорт (300 000 руб)</c:v>
                </c:pt>
                <c:pt idx="8">
                  <c:v>Условно утвержденные расходы (2 654 414,90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24609902</c:v>
                </c:pt>
                <c:pt idx="1">
                  <c:v>494067</c:v>
                </c:pt>
                <c:pt idx="2" formatCode="#,##0.00">
                  <c:v>21707.149999999987</c:v>
                </c:pt>
                <c:pt idx="3" formatCode="General">
                  <c:v>13015840.119999992</c:v>
                </c:pt>
                <c:pt idx="4" formatCode="General">
                  <c:v>19276364.949999996</c:v>
                </c:pt>
                <c:pt idx="5">
                  <c:v>70000</c:v>
                </c:pt>
                <c:pt idx="6" formatCode="General">
                  <c:v>3797110</c:v>
                </c:pt>
                <c:pt idx="7">
                  <c:v>300000</c:v>
                </c:pt>
                <c:pt idx="8" formatCode="General">
                  <c:v>2654414.9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2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E3396AC7-73BA-4251-BF67-431570F94FFB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  <a:p>
          <a:endParaRPr lang="ru-RU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rgbClr val="557381"/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B2FFDF0A-A99B-4A75-89B9-7673EBA708C2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  <a:p>
          <a:endParaRPr lang="ru-RU" dirty="0"/>
        </a:p>
        <a:p>
          <a:endParaRPr lang="ru-RU" dirty="0"/>
        </a:p>
      </dgm:t>
    </dgm:pt>
    <dgm:pt modelId="{4A55C1AE-65F7-49ED-A79A-FB72A0CB31E4}" type="sibTrans" cxnId="{4A17D930-D867-434B-BD78-58C3B6C5EFBF}">
      <dgm:prSet/>
      <dgm:spPr/>
      <dgm:t>
        <a:bodyPr/>
        <a:lstStyle/>
        <a:p>
          <a:endParaRPr lang="ru-RU"/>
        </a:p>
      </dgm:t>
    </dgm:pt>
    <dgm:pt modelId="{9BA8508E-93FB-49B0-A537-6DD9F0E86470}" type="parTrans" cxnId="{4A17D930-D867-434B-BD78-58C3B6C5EFBF}">
      <dgm:prSet/>
      <dgm:spPr/>
      <dgm:t>
        <a:bodyPr/>
        <a:lstStyle/>
        <a:p>
          <a:endParaRPr lang="ru-RU"/>
        </a:p>
      </dgm:t>
    </dgm:pt>
    <dgm:pt modelId="{CE6597F2-771C-45E1-AC81-8F24C9F3A616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3CE2B614-DCB8-41E6-A668-E1601DCAD81D}" type="sibTrans" cxnId="{98B305C9-A1B4-4B58-9337-68F0F22EE39F}">
      <dgm:prSet/>
      <dgm:spPr/>
      <dgm:t>
        <a:bodyPr/>
        <a:lstStyle/>
        <a:p>
          <a:endParaRPr lang="ru-RU"/>
        </a:p>
      </dgm:t>
    </dgm:pt>
    <dgm:pt modelId="{365C8F91-D519-4455-B606-D271AD6F3059}" type="parTrans" cxnId="{98B305C9-A1B4-4B58-9337-68F0F22EE39F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  <a:p>
          <a:endParaRPr lang="ru-RU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65439F6C-1628-41BD-B5A7-B791ACD3F8EC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</dgm:t>
    </dgm:pt>
    <dgm:pt modelId="{C00D2B53-98D2-4AD3-A688-8D229DD78053}" type="sibTrans" cxnId="{610BBF36-132A-44B0-93F7-E216211752FA}">
      <dgm:prSet/>
      <dgm:spPr/>
      <dgm:t>
        <a:bodyPr/>
        <a:lstStyle/>
        <a:p>
          <a:endParaRPr lang="ru-RU"/>
        </a:p>
      </dgm:t>
    </dgm:pt>
    <dgm:pt modelId="{DC7243C1-6857-4FF5-BAE4-D5345F0F7655}" type="parTrans" cxnId="{610BBF36-132A-44B0-93F7-E216211752FA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LinFactNeighborX="9247" custLinFactNeighborY="79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3DF8833E-CD36-4F71-BD2B-F2CB28FA426E}" type="pres">
      <dgm:prSet presAssocID="{50F56E77-EC54-4605-B152-E6F385132E65}" presName="balance_23" presStyleLbl="alignAccFollowNode1" presStyleIdx="3" presStyleCnt="4" custAng="21360000">
        <dgm:presLayoutVars>
          <dgm:bulletEnabled val="1"/>
        </dgm:presLayoutVars>
      </dgm:prSet>
      <dgm:spPr/>
    </dgm:pt>
    <dgm:pt modelId="{BD2ED8FC-4312-456D-B118-2912EB4F2B1E}" type="pres">
      <dgm:prSet presAssocID="{50F56E77-EC54-4605-B152-E6F385132E65}" presName="right_23_1" presStyleLbl="node1" presStyleIdx="0" presStyleCnt="5" custAng="21360000" custLinFactNeighborX="-861" custLinFactNeighborY="-7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D2ABF-C096-477D-A52D-AD5B9366686C}" type="pres">
      <dgm:prSet presAssocID="{50F56E77-EC54-4605-B152-E6F385132E65}" presName="right_23_2" presStyleLbl="node1" presStyleIdx="1" presStyleCnt="5" custLinFactNeighborX="-1721" custLinFactNeighborY="-3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44912-E53A-4499-A03D-7F0195022F02}" type="pres">
      <dgm:prSet presAssocID="{50F56E77-EC54-4605-B152-E6F385132E65}" presName="right_23_3" presStyleLbl="node1" presStyleIdx="2" presStyleCnt="5" custLinFactNeighborX="-2445" custLinFactNeighborY="-4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C9879-99F3-43EB-A995-86C0D44A23BD}" type="pres">
      <dgm:prSet presAssocID="{50F56E77-EC54-4605-B152-E6F385132E65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E255A-7288-4158-A655-F7E6F11388C1}" type="pres">
      <dgm:prSet presAssocID="{50F56E77-EC54-4605-B152-E6F385132E65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98B305C9-A1B4-4B58-9337-68F0F22EE39F}" srcId="{344065E7-3BD0-4B22-A19C-A1B0F166D400}" destId="{CE6597F2-771C-45E1-AC81-8F24C9F3A616}" srcOrd="1" destOrd="0" parTransId="{365C8F91-D519-4455-B606-D271AD6F3059}" sibTransId="{3CE2B614-DCB8-41E6-A668-E1601DCAD81D}"/>
    <dgm:cxn modelId="{38B9E0DA-C1A9-488F-9D27-E27C9B67CC02}" type="presOf" srcId="{CE6597F2-771C-45E1-AC81-8F24C9F3A616}" destId="{9C7E255A-7288-4158-A655-F7E6F11388C1}" srcOrd="0" destOrd="0" presId="urn:microsoft.com/office/officeart/2005/8/layout/balance1"/>
    <dgm:cxn modelId="{54272959-ED39-41D8-A449-7BDFA58E6FA7}" type="presOf" srcId="{E3396AC7-73BA-4251-BF67-431570F94FFB}" destId="{BD2ED8FC-4312-456D-B118-2912EB4F2B1E}" srcOrd="0" destOrd="0" presId="urn:microsoft.com/office/officeart/2005/8/layout/balance1"/>
    <dgm:cxn modelId="{4A17D930-D867-434B-BD78-58C3B6C5EFBF}" srcId="{A7D43639-633F-4BD1-8611-364A5D08B528}" destId="{B2FFDF0A-A99B-4A75-89B9-7673EBA708C2}" srcOrd="1" destOrd="0" parTransId="{9BA8508E-93FB-49B0-A537-6DD9F0E86470}" sibTransId="{4A55C1AE-65F7-49ED-A79A-FB72A0CB31E4}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1E17D608-CED9-4A9B-968E-2CDE327E44C8}" type="presOf" srcId="{65439F6C-1628-41BD-B5A7-B791ACD3F8EC}" destId="{8E644912-E53A-4499-A03D-7F0195022F02}" srcOrd="0" destOrd="0" presId="urn:microsoft.com/office/officeart/2005/8/layout/balance1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FA627469-D687-4033-B201-7190CAF1CE66}" type="presOf" srcId="{90AE31A9-B38B-4BF7-A932-FC6EE8D58ADA}" destId="{678C9879-99F3-43EB-A995-86C0D44A23BD}" srcOrd="0" destOrd="0" presId="urn:microsoft.com/office/officeart/2005/8/layout/balance1"/>
    <dgm:cxn modelId="{610BBF36-132A-44B0-93F7-E216211752FA}" srcId="{A7D43639-633F-4BD1-8611-364A5D08B528}" destId="{65439F6C-1628-41BD-B5A7-B791ACD3F8EC}" srcOrd="2" destOrd="0" parTransId="{DC7243C1-6857-4FF5-BAE4-D5345F0F7655}" sibTransId="{C00D2B53-98D2-4AD3-A688-8D229DD78053}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167D870B-3002-401D-B83E-493D1C6875FF}" type="presOf" srcId="{B2FFDF0A-A99B-4A75-89B9-7673EBA708C2}" destId="{9EAD2ABF-C096-477D-A52D-AD5B9366686C}" srcOrd="0" destOrd="0" presId="urn:microsoft.com/office/officeart/2005/8/layout/balance1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F3A283C6-A16F-4A4F-A2C7-D7433070917A}" type="presParOf" srcId="{68AFCB76-BA34-4A01-BEC3-8AE1FA94F51D}" destId="{3DF8833E-CD36-4F71-BD2B-F2CB28FA426E}" srcOrd="2" destOrd="0" presId="urn:microsoft.com/office/officeart/2005/8/layout/balance1"/>
    <dgm:cxn modelId="{CAF30213-84B6-4474-9CAB-759578CF2CC6}" type="presParOf" srcId="{68AFCB76-BA34-4A01-BEC3-8AE1FA94F51D}" destId="{BD2ED8FC-4312-456D-B118-2912EB4F2B1E}" srcOrd="3" destOrd="0" presId="urn:microsoft.com/office/officeart/2005/8/layout/balance1"/>
    <dgm:cxn modelId="{899F2406-095E-46D1-AADB-2352D257B291}" type="presParOf" srcId="{68AFCB76-BA34-4A01-BEC3-8AE1FA94F51D}" destId="{9EAD2ABF-C096-477D-A52D-AD5B9366686C}" srcOrd="4" destOrd="0" presId="urn:microsoft.com/office/officeart/2005/8/layout/balance1"/>
    <dgm:cxn modelId="{323A85B2-970F-45A4-9185-3A2A052079F1}" type="presParOf" srcId="{68AFCB76-BA34-4A01-BEC3-8AE1FA94F51D}" destId="{8E644912-E53A-4499-A03D-7F0195022F02}" srcOrd="5" destOrd="0" presId="urn:microsoft.com/office/officeart/2005/8/layout/balance1"/>
    <dgm:cxn modelId="{295AEAEE-4002-4918-BC1E-0090AF098E72}" type="presParOf" srcId="{68AFCB76-BA34-4A01-BEC3-8AE1FA94F51D}" destId="{678C9879-99F3-43EB-A995-86C0D44A23BD}" srcOrd="6" destOrd="0" presId="urn:microsoft.com/office/officeart/2005/8/layout/balance1"/>
    <dgm:cxn modelId="{A67D3A08-394D-48BF-B1A8-EB039EA5E7CE}" type="presParOf" srcId="{68AFCB76-BA34-4A01-BEC3-8AE1FA94F51D}" destId="{9C7E255A-7288-4158-A655-F7E6F11388C1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917736" y="22005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rgbClr val="557381"/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917736" y="22005"/>
        <a:ext cx="1372461" cy="762478"/>
      </dsp:txXfrm>
    </dsp:sp>
    <dsp:sp modelId="{96EAC3CF-70EC-4C88-870F-D9244A5C8DBA}">
      <dsp:nvSpPr>
        <dsp:cNvPr id="0" name=""/>
        <dsp:cNvSpPr/>
      </dsp:nvSpPr>
      <dsp:spPr>
        <a:xfrm>
          <a:off x="2928838" y="6069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accent2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928838" y="6069"/>
        <a:ext cx="1372461" cy="762478"/>
      </dsp:txXfrm>
    </dsp:sp>
    <dsp:sp modelId="{892F90A3-553C-4D18-9F55-5E48F0D0C381}">
      <dsp:nvSpPr>
        <dsp:cNvPr id="0" name=""/>
        <dsp:cNvSpPr/>
      </dsp:nvSpPr>
      <dsp:spPr>
        <a:xfrm>
          <a:off x="2211005" y="3240534"/>
          <a:ext cx="571859" cy="57185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780833" y="2995486"/>
          <a:ext cx="3432202" cy="2400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829428" y="2341334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829428" y="2341334"/>
        <a:ext cx="1369416" cy="638008"/>
      </dsp:txXfrm>
    </dsp:sp>
    <dsp:sp modelId="{9EAD2ABF-C096-477D-A52D-AD5B9366686C}">
      <dsp:nvSpPr>
        <dsp:cNvPr id="0" name=""/>
        <dsp:cNvSpPr/>
      </dsp:nvSpPr>
      <dsp:spPr>
        <a:xfrm rot="240000">
          <a:off x="2866858" y="1684909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866858" y="1684909"/>
        <a:ext cx="1369416" cy="638008"/>
      </dsp:txXfrm>
    </dsp:sp>
    <dsp:sp modelId="{8E644912-E53A-4499-A03D-7F0195022F02}">
      <dsp:nvSpPr>
        <dsp:cNvPr id="0" name=""/>
        <dsp:cNvSpPr/>
      </dsp:nvSpPr>
      <dsp:spPr>
        <a:xfrm rot="240000">
          <a:off x="2906206" y="1008621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906206" y="1008621"/>
        <a:ext cx="1369416" cy="638008"/>
      </dsp:txXfrm>
    </dsp:sp>
    <dsp:sp modelId="{678C9879-99F3-43EB-A995-86C0D44A23BD}">
      <dsp:nvSpPr>
        <dsp:cNvPr id="0" name=""/>
        <dsp:cNvSpPr/>
      </dsp:nvSpPr>
      <dsp:spPr>
        <a:xfrm rot="240000">
          <a:off x="878190" y="2258174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878190" y="2258174"/>
        <a:ext cx="1369416" cy="638008"/>
      </dsp:txXfrm>
    </dsp:sp>
    <dsp:sp modelId="{9C7E255A-7288-4158-A655-F7E6F11388C1}">
      <dsp:nvSpPr>
        <dsp:cNvPr id="0" name=""/>
        <dsp:cNvSpPr/>
      </dsp:nvSpPr>
      <dsp:spPr>
        <a:xfrm rot="240000">
          <a:off x="927751" y="1571943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927751" y="1571943"/>
        <a:ext cx="1369416" cy="6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bg1"/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bg1"/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0.18261</cdr:x>
      <cdr:y>0.86406</cdr:y>
    </cdr:from>
    <cdr:to>
      <cdr:x>0.34778</cdr:x>
      <cdr:y>0.90983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8E60E68-F6E5-40EE-B942-EB9B7944E8C8}"/>
            </a:ext>
          </a:extLst>
        </cdr:cNvPr>
        <cdr:cNvSpPr txBox="1"/>
      </cdr:nvSpPr>
      <cdr:spPr>
        <a:xfrm xmlns:a="http://schemas.openxmlformats.org/drawingml/2006/main">
          <a:off x="1716655" y="5538159"/>
          <a:ext cx="1552755" cy="293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rgbClr val="FF0000"/>
              </a:solidFill>
            </a:rPr>
            <a:t>7 401 480,62 </a:t>
          </a:r>
          <a:r>
            <a:rPr lang="ru-RU" sz="1200" b="1" dirty="0" err="1" smtClean="0">
              <a:solidFill>
                <a:srgbClr val="FF0000"/>
              </a:solidFill>
            </a:rPr>
            <a:t>руб</a:t>
          </a:r>
          <a:endParaRPr lang="ru-RU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0.41741</cdr:x>
      <cdr:y>0.8681</cdr:y>
    </cdr:from>
    <cdr:to>
      <cdr:x>0.58259</cdr:x>
      <cdr:y>0.91386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FF4A2260-C2CA-409A-8837-402862EB39C8}"/>
            </a:ext>
          </a:extLst>
        </cdr:cNvPr>
        <cdr:cNvSpPr txBox="1"/>
      </cdr:nvSpPr>
      <cdr:spPr>
        <a:xfrm xmlns:a="http://schemas.openxmlformats.org/drawingml/2006/main">
          <a:off x="3924059" y="5564038"/>
          <a:ext cx="1552755" cy="293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rgbClr val="FF0000"/>
              </a:solidFill>
            </a:rPr>
            <a:t>9 769 629,18 </a:t>
          </a:r>
          <a:r>
            <a:rPr lang="ru-RU" sz="1200" b="1" dirty="0" err="1" smtClean="0">
              <a:solidFill>
                <a:srgbClr val="FF0000"/>
              </a:solidFill>
            </a:rPr>
            <a:t>руб</a:t>
          </a:r>
          <a:endParaRPr lang="ru-RU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0.656</cdr:x>
      <cdr:y>0.86945</cdr:y>
    </cdr:from>
    <cdr:to>
      <cdr:x>0.82117</cdr:x>
      <cdr:y>0.91521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BC2509D4-1D4B-4EAA-8E68-4F3D8D05F334}"/>
            </a:ext>
          </a:extLst>
        </cdr:cNvPr>
        <cdr:cNvSpPr txBox="1"/>
      </cdr:nvSpPr>
      <cdr:spPr>
        <a:xfrm xmlns:a="http://schemas.openxmlformats.org/drawingml/2006/main">
          <a:off x="6166927" y="5572664"/>
          <a:ext cx="1552755" cy="293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rgbClr val="FF0000"/>
              </a:solidFill>
            </a:rPr>
            <a:t>11 151 108,12 </a:t>
          </a:r>
          <a:r>
            <a:rPr lang="ru-RU" sz="1200" b="1" dirty="0" err="1" smtClean="0">
              <a:solidFill>
                <a:srgbClr val="FF0000"/>
              </a:solidFill>
            </a:rPr>
            <a:t>руб</a:t>
          </a:r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58" y="2605849"/>
            <a:ext cx="9274003" cy="1646302"/>
          </a:xfrm>
        </p:spPr>
        <p:txBody>
          <a:bodyPr/>
          <a:lstStyle/>
          <a:p>
            <a: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0000">
                      <a:schemeClr val="accent2">
                        <a:lumMod val="20000"/>
                        <a:lumOff val="80000"/>
                      </a:scheme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БЮДЖЕТ</a:t>
            </a:r>
            <a:r>
              <a:rPr lang="ru-RU" sz="6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</a:t>
            </a:r>
            <a:br>
              <a:rPr lang="ru-RU" sz="6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dirty="0" err="1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Добровского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сельского поселения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2021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и на плановый период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2022-2023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годы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krobat" panose="00000600000000000000" pitchFamily="50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3425" y="4563823"/>
            <a:ext cx="7766936" cy="10968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Принят Решением </a:t>
            </a:r>
            <a:r>
              <a:rPr lang="ru-RU" dirty="0" err="1" smtClean="0"/>
              <a:t>Добровского</a:t>
            </a:r>
            <a:r>
              <a:rPr lang="ru-RU" dirty="0" smtClean="0"/>
              <a:t> </a:t>
            </a:r>
            <a:r>
              <a:rPr lang="ru-RU" dirty="0"/>
              <a:t>сельского совета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Симферопольского </a:t>
            </a:r>
            <a:r>
              <a:rPr lang="ru-RU" dirty="0"/>
              <a:t>района Республики Крым от __________г. № 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56023"/>
              </p:ext>
            </p:extLst>
          </p:nvPr>
        </p:nvGraphicFramePr>
        <p:xfrm>
          <a:off x="138022" y="422695"/>
          <a:ext cx="10636370" cy="601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B4F4C51-C3AE-4C48-B97C-1133A0DA40BF}"/>
              </a:ext>
            </a:extLst>
          </p:cNvPr>
          <p:cNvSpPr txBox="1"/>
          <p:nvPr/>
        </p:nvSpPr>
        <p:spPr>
          <a:xfrm>
            <a:off x="9929731" y="2727779"/>
            <a:ext cx="1365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Налоговые и </a:t>
            </a: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неналоговые доходы</a:t>
            </a:r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:a16="http://schemas.microsoft.com/office/drawing/2014/main" xmlns="" id="{A012F409-2D46-42EC-A37B-E372EC7DC46F}"/>
              </a:ext>
            </a:extLst>
          </p:cNvPr>
          <p:cNvSpPr/>
          <p:nvPr/>
        </p:nvSpPr>
        <p:spPr>
          <a:xfrm>
            <a:off x="9280729" y="1345365"/>
            <a:ext cx="508959" cy="3663239"/>
          </a:xfrm>
          <a:prstGeom prst="rightBrace">
            <a:avLst>
              <a:gd name="adj1" fmla="val 25756"/>
              <a:gd name="adj2" fmla="val 49069"/>
            </a:avLst>
          </a:prstGeom>
          <a:ln w="19050">
            <a:solidFill>
              <a:srgbClr val="648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>
            <a:extLst>
              <a:ext uri="{FF2B5EF4-FFF2-40B4-BE49-F238E27FC236}">
                <a16:creationId xmlns:a16="http://schemas.microsoft.com/office/drawing/2014/main" xmlns="" id="{02DE0513-A830-4CB1-BC05-E97061C1B482}"/>
              </a:ext>
            </a:extLst>
          </p:cNvPr>
          <p:cNvSpPr/>
          <p:nvPr/>
        </p:nvSpPr>
        <p:spPr>
          <a:xfrm>
            <a:off x="9299273" y="5132172"/>
            <a:ext cx="508959" cy="992225"/>
          </a:xfrm>
          <a:prstGeom prst="rightBrace">
            <a:avLst>
              <a:gd name="adj1" fmla="val 27450"/>
              <a:gd name="adj2" fmla="val 49069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E7C1FE-FB7B-44D2-9040-66DEE98200D5}"/>
              </a:ext>
            </a:extLst>
          </p:cNvPr>
          <p:cNvSpPr txBox="1"/>
          <p:nvPr/>
        </p:nvSpPr>
        <p:spPr>
          <a:xfrm>
            <a:off x="9880233" y="5397251"/>
            <a:ext cx="162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Безвозмездные поступления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97876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4BE633FC-87A1-4FA1-9CA2-4F22DB79A6B7}"/>
              </a:ext>
            </a:extLst>
          </p:cNvPr>
          <p:cNvSpPr/>
          <p:nvPr/>
        </p:nvSpPr>
        <p:spPr>
          <a:xfrm>
            <a:off x="7203057" y="-38100"/>
            <a:ext cx="4908430" cy="6929438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A9B8BEEF-A2FF-4F69-8B65-DAAF31125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020558560"/>
              </p:ext>
            </p:extLst>
          </p:nvPr>
        </p:nvGraphicFramePr>
        <p:xfrm>
          <a:off x="267417" y="327803"/>
          <a:ext cx="5555413" cy="646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A9B8BEEF-A2FF-4F69-8B65-DAAF31125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020558560"/>
              </p:ext>
            </p:extLst>
          </p:nvPr>
        </p:nvGraphicFramePr>
        <p:xfrm>
          <a:off x="5943287" y="261900"/>
          <a:ext cx="5555413" cy="646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217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6FCB6F7-34BC-467D-AE6F-13470D4BC4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98257631"/>
              </p:ext>
            </p:extLst>
          </p:nvPr>
        </p:nvGraphicFramePr>
        <p:xfrm>
          <a:off x="439948" y="250166"/>
          <a:ext cx="9400875" cy="640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8913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D48D25A1-BCE3-407D-AD8F-10CB8A5D0EB8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E96883A1-0983-42D3-916C-740A8269421F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718A3A66-2F49-4FB3-A651-FD8EC619E143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A4FD0376-A506-4407-AD37-3CFA7026C6A2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833300CC-3EB7-4028-87A2-23807A2D4DFC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1B644A65-31A3-435D-99FE-2DBC186E4D29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C3BD4F85-9BE8-424D-B74D-99EAF2F5A585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779175B7-33BA-48E0-B44E-F3192ADEFE95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5DBF25A4-AC6F-46D2-B106-4D571AF722E6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017E43A9-3B1D-4CAF-AD12-E29669B28E5F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DA83F69F-E22D-47D9-B2DA-7A1B14A0F4BB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8AE1E04E-AFD9-4EDF-9360-D8FA74E3E95C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E895CD91-E990-4DC9-BCA0-BFCBDD46D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DF0AA1C-F56A-4123-AFF2-6F927F60ED89}"/>
              </a:ext>
            </a:extLst>
          </p:cNvPr>
          <p:cNvSpPr/>
          <p:nvPr/>
        </p:nvSpPr>
        <p:spPr>
          <a:xfrm>
            <a:off x="30093" y="30444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F5454AE-04E8-4EF9-B945-DF4B7FF11EE1}"/>
              </a:ext>
            </a:extLst>
          </p:cNvPr>
          <p:cNvSpPr/>
          <p:nvPr/>
        </p:nvSpPr>
        <p:spPr>
          <a:xfrm>
            <a:off x="140677" y="952038"/>
            <a:ext cx="9636369" cy="76302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FA168AA-FE3B-4239-9ABC-5FE1DC9A0CB0}"/>
              </a:ext>
            </a:extLst>
          </p:cNvPr>
          <p:cNvSpPr/>
          <p:nvPr/>
        </p:nvSpPr>
        <p:spPr>
          <a:xfrm>
            <a:off x="140677" y="1875094"/>
            <a:ext cx="9636369" cy="147091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2667495-95CF-4A3A-BD87-DAE87C259BCF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7894302-571D-4DD9-99E9-742CD8E4428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D1C1F39-C8DA-4621-8057-4B695C2C3393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5E59EC-D4A9-4B39-9A97-85533FADF6AE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16FC09B-D5F9-4E32-9F66-8F3576F0A378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5981375-6217-4FEC-A303-0F197D756088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D8174F9C-2157-40C5-AB0F-AC50907FAC68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18066FA-0B68-4D8E-A3FC-365EA3F0C274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FAE60ED-9C74-4E1A-8251-04CB17EA6118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CAE75A0-A13D-4320-8E99-CAB7C520C609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630C1F7-CC9A-412D-B1A8-6F3C935CDDC9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DBB4F616-A436-4F00-A7A8-FFFD21FC499C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18EB19E9-2D02-4C23-8637-F29D487B8A1D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2E28C38D-8758-4469-B2BE-D27C83E9DD93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81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46863285"/>
              </p:ext>
            </p:extLst>
          </p:nvPr>
        </p:nvGraphicFramePr>
        <p:xfrm>
          <a:off x="769310" y="642028"/>
          <a:ext cx="87312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69095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489573480"/>
              </p:ext>
            </p:extLst>
          </p:nvPr>
        </p:nvGraphicFramePr>
        <p:xfrm>
          <a:off x="288000" y="360000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41399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xmlns="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95349279"/>
              </p:ext>
            </p:extLst>
          </p:nvPr>
        </p:nvGraphicFramePr>
        <p:xfrm>
          <a:off x="5881844" y="305622"/>
          <a:ext cx="5188311" cy="644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95349279"/>
              </p:ext>
            </p:extLst>
          </p:nvPr>
        </p:nvGraphicFramePr>
        <p:xfrm>
          <a:off x="584914" y="247957"/>
          <a:ext cx="5188311" cy="644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11800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35340030"/>
              </p:ext>
            </p:extLst>
          </p:nvPr>
        </p:nvGraphicFramePr>
        <p:xfrm>
          <a:off x="760684" y="457200"/>
          <a:ext cx="9237332" cy="6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02469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1016102" y="634819"/>
            <a:ext cx="1718850" cy="1365577"/>
          </a:xfrm>
          <a:prstGeom prst="flowChartAlternateProcess">
            <a:avLst/>
          </a:prstGeom>
          <a:ln w="28575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1016102" y="2084173"/>
            <a:ext cx="1718850" cy="4613189"/>
          </a:xfrm>
          <a:prstGeom prst="flowChartAlternateProcess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1016102" y="3023286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2734952" y="3006811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416395" y="2895425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26289" y="1710042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2540305" y="2510034"/>
            <a:ext cx="1216363" cy="274355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1707231E-066B-43B0-B7EC-3C3CA8B8E178}"/>
              </a:ext>
            </a:extLst>
          </p:cNvPr>
          <p:cNvSpPr/>
          <p:nvPr/>
        </p:nvSpPr>
        <p:spPr>
          <a:xfrm>
            <a:off x="716109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B9C6C2-AB9B-4C95-979F-AD19B6C0CBE5}"/>
              </a:ext>
            </a:extLst>
          </p:cNvPr>
          <p:cNvSpPr/>
          <p:nvPr/>
        </p:nvSpPr>
        <p:spPr>
          <a:xfrm>
            <a:off x="97766" y="139445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программы на </a:t>
            </a:r>
            <a:r>
              <a:rPr lang="ru-RU" sz="2400" dirty="0" smtClean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2021-2023 </a:t>
            </a: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гг.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713062" y="900914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344612" y="1671852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"Совершенствование местного самоуправления </a:t>
            </a:r>
          </a:p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в администрации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на 2020-2022 годы"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2423266" y="2488643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24 552 969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410092" y="2887627"/>
            <a:ext cx="31453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"Деятельность в сфере дорожного хозяйства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 на 2019-2022 года"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2527139" y="3746745"/>
            <a:ext cx="1216363" cy="28155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2345417" y="3746083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6 919 016,62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1353629" y="844224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2021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7" name="Блок-схема: альтернативный процесс 56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39443" y="4133487"/>
            <a:ext cx="3152956" cy="962042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364927" y="4141351"/>
            <a:ext cx="32185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"Деятельность в сфере национальной экономики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 на 2020-2022 года"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59" name="Блок-схема: альтернативный процесс 58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2544919" y="4993371"/>
            <a:ext cx="1216363" cy="287084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2478528" y="4976233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3 000 000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47" name="Блок-схема: альтернативный процесс 46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22967" y="5385637"/>
            <a:ext cx="3152956" cy="1048114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304799" y="5368787"/>
            <a:ext cx="331161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"Благоустройство и развитие </a:t>
            </a:r>
            <a:r>
              <a:rPr lang="ru-RU" sz="1300" dirty="0" err="1" smtClean="0">
                <a:latin typeface="Akrobat" panose="00000600000000000000" pitchFamily="50" charset="-52"/>
              </a:rPr>
              <a:t>жилищно</a:t>
            </a:r>
            <a:r>
              <a:rPr lang="ru-RU" sz="1300" dirty="0" smtClean="0">
                <a:latin typeface="Akrobat" panose="00000600000000000000" pitchFamily="50" charset="-52"/>
              </a:rPr>
              <a:t> - коммунального хозяйства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 на 2020-2022 года"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54" name="Блок-схема: альтернативный процесс 53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2528443" y="6245520"/>
            <a:ext cx="1216363" cy="295323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2444547" y="6236621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2 100 000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61" name="Блок-схема: альтернативный процесс 60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4706653" y="667770"/>
            <a:ext cx="1718850" cy="1365577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альтернативный процесс 61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4706653" y="2117124"/>
            <a:ext cx="1718850" cy="4613189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4706653" y="3056237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6425503" y="3039762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5" name="Блок-схема: альтернативный процесс 64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4106946" y="2928376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альтернативный процесс 65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116840" y="1742993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альтернативный процесс 66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6230856" y="2542985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4403613" y="933865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4035163" y="1704803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"Совершенствование местного самоуправления в администрации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6113817" y="2521594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24 552 969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4100643" y="2920578"/>
            <a:ext cx="31453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"Деятельность в сфере дорожного хозяйства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72" name="Блок-схема: альтернативный процесс 71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6217690" y="3779696"/>
            <a:ext cx="1216363" cy="28155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6035968" y="3770798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9 282 556,18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5044180" y="877175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2022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75" name="Блок-схема: альтернативный процесс 74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129994" y="4166438"/>
            <a:ext cx="3152956" cy="962042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4055478" y="4174302"/>
            <a:ext cx="32185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"Деятельность в сфере национальной экономики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77" name="Блок-схема: альтернативный процесс 76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6235470" y="5026322"/>
            <a:ext cx="1216363" cy="287084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6169079" y="5009184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3 000 000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79" name="Блок-схема: альтернативный процесс 78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113518" y="5418588"/>
            <a:ext cx="3152956" cy="1048114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4003588" y="5409980"/>
            <a:ext cx="331161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"Деятельность в сфере культуры и организации праздничных событий на территории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81" name="Блок-схема: альтернативный процесс 80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6218994" y="6278471"/>
            <a:ext cx="1216363" cy="295323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6144368" y="6269572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 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 115 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000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83" name="Блок-схема: альтернативный процесс 82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8331302" y="659533"/>
            <a:ext cx="1718850" cy="1365577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альтернативный процесс 83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8331302" y="2108887"/>
            <a:ext cx="1718850" cy="4613189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8331302" y="3048000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10050152" y="3031525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7" name="Блок-схема: альтернативный процесс 86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7731595" y="2920139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альтернативный процесс 87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7741489" y="1734756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альтернативный процесс 88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9855505" y="2534748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8028262" y="925628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7659812" y="1696566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"Совершенствование местного самоуправления в администрации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9738466" y="2521595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24 552 969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7725292" y="2912341"/>
            <a:ext cx="31453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"Деятельность в сфере дорожного хозяйства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94" name="Блок-схема: альтернативный процесс 93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9842339" y="3771459"/>
            <a:ext cx="1216363" cy="28155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9660617" y="3770797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10 015 840,12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8668829" y="868938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2023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7" name="Блок-схема: альтернативный процесс 96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7754643" y="4158201"/>
            <a:ext cx="3152956" cy="962042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7680127" y="4166065"/>
            <a:ext cx="32185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"Деятельность в сфере национальной экономики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99" name="Блок-схема: альтернативный процесс 98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9860119" y="5018085"/>
            <a:ext cx="1216363" cy="2870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9760776" y="5009185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3 000 000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01" name="Блок-схема: альтернативный процесс 100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7738167" y="5410351"/>
            <a:ext cx="3152956" cy="1048114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7619999" y="5393501"/>
            <a:ext cx="331161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"Деятельность в сфере культуры и организации праздничных событий на территории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103" name="Блок-схема: альтернативный процесс 102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9843643" y="6270234"/>
            <a:ext cx="1216363" cy="2953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9769017" y="6261335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  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115 000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584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1016102" y="634819"/>
            <a:ext cx="1718850" cy="1365577"/>
          </a:xfrm>
          <a:prstGeom prst="flowChartAlternateProcess">
            <a:avLst/>
          </a:prstGeom>
          <a:ln w="28575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1016102" y="2084173"/>
            <a:ext cx="1718850" cy="2208427"/>
          </a:xfrm>
          <a:prstGeom prst="flowChartAlternateProcess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1016102" y="3023286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2734952" y="3006811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416395" y="2895425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26289" y="1710042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2540305" y="2510034"/>
            <a:ext cx="1216363" cy="274355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1707231E-066B-43B0-B7EC-3C3CA8B8E178}"/>
              </a:ext>
            </a:extLst>
          </p:cNvPr>
          <p:cNvSpPr/>
          <p:nvPr/>
        </p:nvSpPr>
        <p:spPr>
          <a:xfrm>
            <a:off x="716109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B9C6C2-AB9B-4C95-979F-AD19B6C0CBE5}"/>
              </a:ext>
            </a:extLst>
          </p:cNvPr>
          <p:cNvSpPr/>
          <p:nvPr/>
        </p:nvSpPr>
        <p:spPr>
          <a:xfrm>
            <a:off x="97766" y="139445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программы на </a:t>
            </a:r>
            <a:r>
              <a:rPr lang="ru-RU" sz="2400" dirty="0" smtClean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2021-2023 </a:t>
            </a: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гг.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713062" y="900914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344612" y="1671852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 Формирование современной городской среды на территории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на 2018-2022 годы"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2488582" y="2504972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300 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000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143392" y="2887627"/>
            <a:ext cx="3628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«Благоустройство и развитие жилищно-коммунального хозяйства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</a:t>
            </a:r>
          </a:p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Симферопольского района </a:t>
            </a:r>
            <a:r>
              <a:rPr lang="ru-RU" sz="1300" dirty="0" smtClean="0">
                <a:latin typeface="Akrobat" panose="00000600000000000000" pitchFamily="50" charset="-52"/>
              </a:rPr>
              <a:t>Республики Крым»   </a:t>
            </a: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2527139" y="3746745"/>
            <a:ext cx="1216363" cy="28155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2332720" y="3720683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13 454 092,54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1353629" y="844224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2021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61" name="Блок-схема: альтернативный процесс 60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4706653" y="667770"/>
            <a:ext cx="1718850" cy="1365577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альтернативный процесс 61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4706653" y="2117124"/>
            <a:ext cx="1718850" cy="2251676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альтернативный процесс 65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116840" y="1742993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альтернативный процесс 66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6230856" y="2542985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4403613" y="933865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4035163" y="1704803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"Развитие физической культуры и спорта на территории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6113817" y="2521594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300 000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5044180" y="877175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2022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3" name="Блок-схема: альтернативный процесс 82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8331302" y="659533"/>
            <a:ext cx="1718850" cy="1365577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альтернативный процесс 83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8331302" y="2108888"/>
            <a:ext cx="1718850" cy="2259912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альтернативный процесс 87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7741489" y="1734756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альтернативный процесс 88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9855505" y="2534748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8028262" y="925628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7659812" y="1696566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"Развитие физической культуры и спорта на территории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 Симферопольского района Республики Крым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9738466" y="2470795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300 000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8668829" y="868938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2023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2" name="Блок-схема: альтернативный процесс 41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116840" y="2949493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альтернативный процесс 44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6167356" y="3787585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5994401" y="3766194"/>
            <a:ext cx="1493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15 164 947,70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46" name="Блок-схема: альтернативный процесс 45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7855789" y="2941256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альтернативный процесс 47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9969805" y="3830148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9779000" y="3816995"/>
            <a:ext cx="148545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19 276 364,95 </a:t>
            </a:r>
            <a:r>
              <a:rPr lang="ru-RU" sz="1300" b="1" dirty="0" err="1" smtClean="0">
                <a:solidFill>
                  <a:schemeClr val="bg1"/>
                </a:solidFill>
                <a:latin typeface="Akrobat" panose="00000600000000000000" pitchFamily="50" charset="-52"/>
              </a:rPr>
              <a:t>руб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3839092" y="2925727"/>
            <a:ext cx="3628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«Благоустройство и развитие жилищно-коммунального хозяйства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</a:t>
            </a:r>
          </a:p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Симферопольского района </a:t>
            </a:r>
            <a:r>
              <a:rPr lang="ru-RU" sz="1300" dirty="0" smtClean="0">
                <a:latin typeface="Akrobat" panose="00000600000000000000" pitchFamily="50" charset="-52"/>
              </a:rPr>
              <a:t>Республики Крым»   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7585592" y="2925727"/>
            <a:ext cx="3628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Муниципальная программа «Благоустройство и развитие жилищно-коммунального хозяйства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</a:t>
            </a:r>
          </a:p>
          <a:p>
            <a:pPr indent="180975" algn="ctr"/>
            <a:r>
              <a:rPr lang="ru-RU" sz="1300" dirty="0" smtClean="0">
                <a:latin typeface="Akrobat" panose="00000600000000000000" pitchFamily="50" charset="-52"/>
              </a:rPr>
              <a:t>Симферопольского района </a:t>
            </a:r>
            <a:r>
              <a:rPr lang="ru-RU" sz="1300" dirty="0" smtClean="0">
                <a:latin typeface="Akrobat" panose="00000600000000000000" pitchFamily="50" charset="-52"/>
              </a:rPr>
              <a:t>Республики Крым»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FF889DA-1C1E-466D-BD9A-A2477F6460BB}"/>
              </a:ext>
            </a:extLst>
          </p:cNvPr>
          <p:cNvSpPr/>
          <p:nvPr/>
        </p:nvSpPr>
        <p:spPr>
          <a:xfrm>
            <a:off x="467678" y="1249536"/>
            <a:ext cx="10499029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Каждое поселение имеет собственный бюджет (местный бюджет) и право на получение средств из федерального бюджета и средств из бюджета Республики Крым в соответствии с федеральными законами и законами Республики Крым.</a:t>
            </a:r>
          </a:p>
          <a:p>
            <a:pPr indent="363538" algn="just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1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519953" y="24183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E0EDB35-3C72-4CFF-8968-AFEA88EA2A30}"/>
              </a:ext>
            </a:extLst>
          </p:cNvPr>
          <p:cNvSpPr/>
          <p:nvPr/>
        </p:nvSpPr>
        <p:spPr>
          <a:xfrm>
            <a:off x="1107687" y="797115"/>
            <a:ext cx="9219012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Добровского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Симферопольского района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Крым!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E0C22036-C1F0-4008-A6D7-0D9DC4E8C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8675743"/>
              </p:ext>
            </p:extLst>
          </p:nvPr>
        </p:nvGraphicFramePr>
        <p:xfrm>
          <a:off x="-137198" y="2803774"/>
          <a:ext cx="4993870" cy="381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6D379F4-8408-48F3-9290-2A4FA2F0F3D2}"/>
              </a:ext>
            </a:extLst>
          </p:cNvPr>
          <p:cNvSpPr/>
          <p:nvPr/>
        </p:nvSpPr>
        <p:spPr>
          <a:xfrm>
            <a:off x="4684543" y="2240628"/>
            <a:ext cx="65739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</a:p>
          <a:p>
            <a:pPr indent="363538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08B7728-15D2-4554-930A-2B986B2D1D80}"/>
              </a:ext>
            </a:extLst>
          </p:cNvPr>
          <p:cNvSpPr/>
          <p:nvPr/>
        </p:nvSpPr>
        <p:spPr>
          <a:xfrm>
            <a:off x="4625414" y="3198563"/>
            <a:ext cx="6692215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>
              <a:spcBef>
                <a:spcPts val="60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</p:txBody>
      </p:sp>
      <p:sp>
        <p:nvSpPr>
          <p:cNvPr id="9" name="Знак ''плюс'' 8">
            <a:extLst>
              <a:ext uri="{FF2B5EF4-FFF2-40B4-BE49-F238E27FC236}">
                <a16:creationId xmlns:a16="http://schemas.microsoft.com/office/drawing/2014/main" xmlns="" id="{B6E0F7F3-7948-4FE9-B206-E281A43F7732}"/>
              </a:ext>
            </a:extLst>
          </p:cNvPr>
          <p:cNvSpPr/>
          <p:nvPr/>
        </p:nvSpPr>
        <p:spPr>
          <a:xfrm>
            <a:off x="2331514" y="3013897"/>
            <a:ext cx="370936" cy="369332"/>
          </a:xfrm>
          <a:prstGeom prst="mathPlu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3650B5FB-9F37-4B97-9ACE-27E50CD2FB1C}"/>
              </a:ext>
            </a:extLst>
          </p:cNvPr>
          <p:cNvGrpSpPr/>
          <p:nvPr/>
        </p:nvGrpSpPr>
        <p:grpSpPr>
          <a:xfrm rot="21414619">
            <a:off x="808053" y="3715127"/>
            <a:ext cx="1410314" cy="612369"/>
            <a:chOff x="4694729" y="1475635"/>
            <a:chExt cx="1946391" cy="906819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5D3E0522-6D22-4770-AF3A-83706E8610CB}"/>
                </a:ext>
              </a:extLst>
            </p:cNvPr>
            <p:cNvSpPr/>
            <p:nvPr/>
          </p:nvSpPr>
          <p:spPr>
            <a:xfrm rot="240000">
              <a:off x="4694729" y="1475635"/>
              <a:ext cx="1946391" cy="906819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92CC6956-1965-4826-BD4A-233455422CC7}"/>
                </a:ext>
              </a:extLst>
            </p:cNvPr>
            <p:cNvSpPr txBox="1"/>
            <p:nvPr/>
          </p:nvSpPr>
          <p:spPr>
            <a:xfrm rot="240000">
              <a:off x="4738996" y="1519902"/>
              <a:ext cx="1857857" cy="818285"/>
            </a:xfrm>
            <a:prstGeom prst="rect">
              <a:avLst/>
            </a:prstGeom>
            <a:grpFill/>
            <a:sp3d>
              <a:bevelT prst="relaxedInse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000" kern="1200" dirty="0"/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506890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1CEB6BD-0316-48D1-9543-FFD7FE00036E}"/>
              </a:ext>
            </a:extLst>
          </p:cNvPr>
          <p:cNvSpPr/>
          <p:nvPr/>
        </p:nvSpPr>
        <p:spPr>
          <a:xfrm>
            <a:off x="1418362" y="2836032"/>
            <a:ext cx="80283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812800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Адрес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ru-RU" b="1" i="1" dirty="0" smtClean="0"/>
              <a:t> с.Доброе, ул. 40 лет Победы,11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812800" indent="-812800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Телефон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ru-RU" b="1" i="1" dirty="0" smtClean="0"/>
              <a:t>+7978 957 57 57</a:t>
            </a:r>
            <a:endParaRPr lang="ru-RU" dirty="0">
              <a:latin typeface="Open Sans"/>
            </a:endParaRPr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Электронная почта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en-US" b="1" i="1" dirty="0" smtClean="0"/>
              <a:t>info@sovet-dobroe.org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48296F7-7BC4-4A79-91AE-B745971B4A7E}"/>
              </a:ext>
            </a:extLst>
          </p:cNvPr>
          <p:cNvSpPr/>
          <p:nvPr/>
        </p:nvSpPr>
        <p:spPr>
          <a:xfrm>
            <a:off x="538343" y="1004149"/>
            <a:ext cx="9219012" cy="6832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Добровское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сельское 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Симферопольского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района Республики Крым</a:t>
            </a:r>
            <a:endParaRPr lang="ru-RU" sz="1400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22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459008F5-24CA-4914-BD3C-4C338B611B93}"/>
              </a:ext>
            </a:extLst>
          </p:cNvPr>
          <p:cNvSpPr/>
          <p:nvPr/>
        </p:nvSpPr>
        <p:spPr>
          <a:xfrm>
            <a:off x="3323558" y="688973"/>
            <a:ext cx="4569612" cy="7721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327613" y="4479957"/>
            <a:ext cx="9085367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2F0949D-F058-4D28-9DFF-E5DD959BE8FC}"/>
              </a:ext>
            </a:extLst>
          </p:cNvPr>
          <p:cNvSpPr/>
          <p:nvPr/>
        </p:nvSpPr>
        <p:spPr>
          <a:xfrm>
            <a:off x="749734" y="5194597"/>
            <a:ext cx="9085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:a16="http://schemas.microsoft.com/office/drawing/2014/main" xmlns="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17933271"/>
              </p:ext>
            </p:extLst>
          </p:nvPr>
        </p:nvGraphicFramePr>
        <p:xfrm>
          <a:off x="1286544" y="1958378"/>
          <a:ext cx="7445373" cy="182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3A9AE1F-A969-4169-AE69-BC7C74D53BCA}"/>
              </a:ext>
            </a:extLst>
          </p:cNvPr>
          <p:cNvSpPr txBox="1"/>
          <p:nvPr/>
        </p:nvSpPr>
        <p:spPr>
          <a:xfrm>
            <a:off x="2205528" y="3522745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E5E989A-60B1-47ED-B76E-10C7E6F0487E}"/>
              </a:ext>
            </a:extLst>
          </p:cNvPr>
          <p:cNvSpPr txBox="1"/>
          <p:nvPr/>
        </p:nvSpPr>
        <p:spPr>
          <a:xfrm>
            <a:off x="5217195" y="3521047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6E350EA2-EDA9-4E3D-B2FB-A586C503EE42}"/>
              </a:ext>
            </a:extLst>
          </p:cNvPr>
          <p:cNvSpPr/>
          <p:nvPr/>
        </p:nvSpPr>
        <p:spPr>
          <a:xfrm>
            <a:off x="2378612" y="851143"/>
            <a:ext cx="3410282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A9E6190-09B3-4313-83F7-5E5F6CCE9DCF}"/>
              </a:ext>
            </a:extLst>
          </p:cNvPr>
          <p:cNvSpPr/>
          <p:nvPr/>
        </p:nvSpPr>
        <p:spPr>
          <a:xfrm>
            <a:off x="5009231" y="884663"/>
            <a:ext cx="3410282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Равно 6">
            <a:extLst>
              <a:ext uri="{FF2B5EF4-FFF2-40B4-BE49-F238E27FC236}">
                <a16:creationId xmlns:a16="http://schemas.microsoft.com/office/drawing/2014/main" xmlns="" id="{491E0F04-2CDC-4BD6-B046-CBF8AE7A55D0}"/>
              </a:ext>
            </a:extLst>
          </p:cNvPr>
          <p:cNvSpPr/>
          <p:nvPr/>
        </p:nvSpPr>
        <p:spPr>
          <a:xfrm>
            <a:off x="5427628" y="844775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3D50D16-B398-42B6-B308-57A9BBBE09F7}"/>
              </a:ext>
            </a:extLst>
          </p:cNvPr>
          <p:cNvSpPr/>
          <p:nvPr/>
        </p:nvSpPr>
        <p:spPr>
          <a:xfrm>
            <a:off x="-305021" y="844775"/>
            <a:ext cx="3789744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DF3A85F0-5029-48B0-9B24-169BD7394E98}"/>
              </a:ext>
            </a:extLst>
          </p:cNvPr>
          <p:cNvSpPr/>
          <p:nvPr/>
        </p:nvSpPr>
        <p:spPr>
          <a:xfrm>
            <a:off x="7109952" y="884663"/>
            <a:ext cx="2725149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9730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CAF3833E-9D5E-4F28-BCD1-C332999CF3CB}"/>
              </a:ext>
            </a:extLst>
          </p:cNvPr>
          <p:cNvSpPr/>
          <p:nvPr/>
        </p:nvSpPr>
        <p:spPr>
          <a:xfrm>
            <a:off x="917278" y="900309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11363B-0EA5-45EB-9815-60060A2E833D}"/>
              </a:ext>
            </a:extLst>
          </p:cNvPr>
          <p:cNvSpPr txBox="1"/>
          <p:nvPr/>
        </p:nvSpPr>
        <p:spPr>
          <a:xfrm>
            <a:off x="1072553" y="963750"/>
            <a:ext cx="31831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C61585AF-F1EF-4007-B81F-F33EDD311E29}"/>
              </a:ext>
            </a:extLst>
          </p:cNvPr>
          <p:cNvSpPr/>
          <p:nvPr/>
        </p:nvSpPr>
        <p:spPr>
          <a:xfrm>
            <a:off x="6579073" y="900309"/>
            <a:ext cx="3548329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CF61B36-A17D-4940-A7C5-CF8349C2636B}"/>
              </a:ext>
            </a:extLst>
          </p:cNvPr>
          <p:cNvSpPr txBox="1"/>
          <p:nvPr/>
        </p:nvSpPr>
        <p:spPr>
          <a:xfrm>
            <a:off x="6832127" y="980464"/>
            <a:ext cx="329527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dirty="0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133747B6-506A-45C7-B24E-489B203BD1A8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E809FA7-043C-4C79-A243-ADA44F32F9BC}"/>
              </a:ext>
            </a:extLst>
          </p:cNvPr>
          <p:cNvSpPr txBox="1"/>
          <p:nvPr/>
        </p:nvSpPr>
        <p:spPr>
          <a:xfrm>
            <a:off x="6843624" y="4680418"/>
            <a:ext cx="355408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Подготовка документов для исполнения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Исполнение бюджета</a:t>
            </a:r>
          </a:p>
          <a:p>
            <a:endParaRPr lang="ru-RU" dirty="0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3270B24A-279F-45FC-9F3B-01D41C831486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CED15A8-5F9F-412D-9B76-446722E19BED}"/>
              </a:ext>
            </a:extLst>
          </p:cNvPr>
          <p:cNvSpPr txBox="1"/>
          <p:nvPr/>
        </p:nvSpPr>
        <p:spPr>
          <a:xfrm>
            <a:off x="914409" y="4215803"/>
            <a:ext cx="36921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Подготовка бюджетной отчётности       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Рассмотрение 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Утверждение бюджетной отчётности об исполнении бюджета.</a:t>
            </a:r>
            <a:endParaRPr lang="ru-RU" sz="1600" dirty="0"/>
          </a:p>
        </p:txBody>
      </p:sp>
      <p:sp>
        <p:nvSpPr>
          <p:cNvPr id="6" name="Блок-схема: ИЛИ 5">
            <a:extLst>
              <a:ext uri="{FF2B5EF4-FFF2-40B4-BE49-F238E27FC236}">
                <a16:creationId xmlns:a16="http://schemas.microsoft.com/office/drawing/2014/main" xmlns="" id="{0DF66EBC-77DF-4710-8DCA-C9C5239C7A9A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2A38158-E0FA-4B2A-B38E-FB6F6C7B9F3B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B31918C-6E97-417D-9702-9D86BC91E3BE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3AA4088-84AF-4B04-BEE9-971C2FAC39C5}"/>
              </a:ext>
            </a:extLst>
          </p:cNvPr>
          <p:cNvSpPr txBox="1"/>
          <p:nvPr/>
        </p:nvSpPr>
        <p:spPr>
          <a:xfrm>
            <a:off x="3877264" y="3175010"/>
            <a:ext cx="161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C50C282-1484-46D7-A601-7696429F7BA5}"/>
              </a:ext>
            </a:extLst>
          </p:cNvPr>
          <p:cNvSpPr txBox="1"/>
          <p:nvPr/>
        </p:nvSpPr>
        <p:spPr>
          <a:xfrm>
            <a:off x="5594057" y="3176080"/>
            <a:ext cx="1662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4514B5B-3E6B-4C97-8A0C-E465B52C675B}"/>
              </a:ext>
            </a:extLst>
          </p:cNvPr>
          <p:cNvSpPr txBox="1"/>
          <p:nvPr/>
        </p:nvSpPr>
        <p:spPr>
          <a:xfrm>
            <a:off x="5579117" y="3735435"/>
            <a:ext cx="1590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8D8497-CA17-4EAE-AE3B-49996B260339}"/>
              </a:ext>
            </a:extLst>
          </p:cNvPr>
          <p:cNvSpPr txBox="1"/>
          <p:nvPr/>
        </p:nvSpPr>
        <p:spPr>
          <a:xfrm>
            <a:off x="3922137" y="3734962"/>
            <a:ext cx="1590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9" name="Стрелка: изогнутая вниз 8">
            <a:extLst>
              <a:ext uri="{FF2B5EF4-FFF2-40B4-BE49-F238E27FC236}">
                <a16:creationId xmlns:a16="http://schemas.microsoft.com/office/drawing/2014/main" xmlns="" id="{8A1B8835-F378-4DC9-BEB3-EFE4322B97B7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: изогнутая вниз 26">
            <a:extLst>
              <a:ext uri="{FF2B5EF4-FFF2-40B4-BE49-F238E27FC236}">
                <a16:creationId xmlns:a16="http://schemas.microsoft.com/office/drawing/2014/main" xmlns="" id="{9B143F6C-B39F-4FCE-9A96-28D7F762E876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: изогнутая вниз 27">
            <a:extLst>
              <a:ext uri="{FF2B5EF4-FFF2-40B4-BE49-F238E27FC236}">
                <a16:creationId xmlns:a16="http://schemas.microsoft.com/office/drawing/2014/main" xmlns="" id="{D8766FB6-78AF-43FA-84E4-FC7D52ED6B12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65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463947" y="385955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45AF7AD-94C6-4341-AEBB-92AB3A1264D7}"/>
              </a:ext>
            </a:extLst>
          </p:cNvPr>
          <p:cNvSpPr/>
          <p:nvPr/>
        </p:nvSpPr>
        <p:spPr>
          <a:xfrm>
            <a:off x="1107686" y="1049106"/>
            <a:ext cx="9219012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Добровское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сельское поселение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Симферопольского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Республики Крым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B4DA5FE-ADFF-4065-9D49-C71A472F42D0}"/>
              </a:ext>
            </a:extLst>
          </p:cNvPr>
          <p:cNvSpPr/>
          <p:nvPr/>
        </p:nvSpPr>
        <p:spPr>
          <a:xfrm>
            <a:off x="819756" y="2040052"/>
            <a:ext cx="9794871" cy="382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indent="350838" algn="just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Площадь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сельского поселения -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30 640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га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marL="11113" indent="350838"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</a:p>
          <a:p>
            <a:pPr marL="11113" indent="350838" algn="just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Население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– более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21 982 человек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 </a:t>
            </a:r>
          </a:p>
          <a:p>
            <a:pPr marL="11113" indent="350838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В состав </a:t>
            </a:r>
            <a:r>
              <a:rPr lang="ru-RU" dirty="0" err="1" smtClean="0">
                <a:latin typeface="Akrobat" panose="00000600000000000000" pitchFamily="50" charset="-52"/>
                <a:cs typeface="Times New Roman" pitchFamily="18" charset="0"/>
              </a:rPr>
              <a:t>Добровского</a:t>
            </a:r>
            <a:r>
              <a:rPr lang="ru-RU" dirty="0" smtClean="0">
                <a:latin typeface="Akrobat" panose="00000600000000000000" pitchFamily="50" charset="-52"/>
                <a:cs typeface="Times New Roman" pitchFamily="18" charset="0"/>
              </a:rPr>
              <a:t> сельского </a:t>
            </a:r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поселения входит: 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с.Чайковское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, с.Привольное, с.Перевальное, с.Заречное, с.Мраморное, с.Краснолесье, с.Доброе, с.Пионерское,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с.Андрусово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с.Ферсманово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, с.Петропавловка,  с.Лозовое</a:t>
            </a:r>
          </a:p>
          <a:p>
            <a:pPr marL="11113" indent="350838" algn="just"/>
            <a:endParaRPr lang="ru-RU" dirty="0"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r>
              <a:rPr lang="ru-RU" b="1" i="1" dirty="0">
                <a:latin typeface="Akrobat" panose="00000600000000000000" pitchFamily="50" charset="-52"/>
                <a:cs typeface="Times New Roman" pitchFamily="18" charset="0"/>
              </a:rPr>
              <a:t>Административным центром </a:t>
            </a:r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Поселения является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Доброе</a:t>
            </a:r>
            <a:r>
              <a:rPr lang="ru-RU" dirty="0" smtClean="0">
                <a:latin typeface="Akrobat" panose="00000600000000000000" pitchFamily="50" charset="-52"/>
                <a:cs typeface="Times New Roman" pitchFamily="18" charset="0"/>
              </a:rPr>
              <a:t>.</a:t>
            </a:r>
            <a:endParaRPr lang="ru-RU" dirty="0"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endParaRPr lang="ru-RU" dirty="0"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Границы Поселения установлены Законом Республики Крым от 5 июня 2014 года № 15-ЗРК «Об установлении границ муниципальных образований и статусе муниципальных образований в Республике Крым».</a:t>
            </a:r>
          </a:p>
          <a:p>
            <a:pPr marL="266700" indent="-173038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1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95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:a16="http://schemas.microsoft.com/office/drawing/2014/main" xmlns="" id="{DC636520-9514-4BEC-BC52-ACC4089D340D}"/>
              </a:ext>
            </a:extLst>
          </p:cNvPr>
          <p:cNvSpPr/>
          <p:nvPr/>
        </p:nvSpPr>
        <p:spPr>
          <a:xfrm>
            <a:off x="6621253" y="3381839"/>
            <a:ext cx="2494341" cy="3059154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:a16="http://schemas.microsoft.com/office/drawing/2014/main" xmlns="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:a16="http://schemas.microsoft.com/office/drawing/2014/main" xmlns="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2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3185243" y="1409342"/>
            <a:ext cx="3620922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:a16="http://schemas.microsoft.com/office/drawing/2014/main" xmlns="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xmlns="" id="{8A305E66-79A6-452F-A5A0-6C5D7FBBBC5E}"/>
              </a:ext>
            </a:extLst>
          </p:cNvPr>
          <p:cNvSpPr/>
          <p:nvPr/>
        </p:nvSpPr>
        <p:spPr>
          <a:xfrm>
            <a:off x="6621255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0516ED4-BB54-459B-BE18-79D2FCB4BEA0}"/>
              </a:ext>
            </a:extLst>
          </p:cNvPr>
          <p:cNvSpPr txBox="1"/>
          <p:nvPr/>
        </p:nvSpPr>
        <p:spPr>
          <a:xfrm>
            <a:off x="6945881" y="2756111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:a16="http://schemas.microsoft.com/office/drawing/2014/main" xmlns="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87DB566-2E4F-4581-9E39-FAB8C28754FD}"/>
              </a:ext>
            </a:extLst>
          </p:cNvPr>
          <p:cNvSpPr txBox="1"/>
          <p:nvPr/>
        </p:nvSpPr>
        <p:spPr>
          <a:xfrm>
            <a:off x="4073161" y="2756111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A1D625F-61C3-469C-91AC-3C75C47FECA0}"/>
              </a:ext>
            </a:extLst>
          </p:cNvPr>
          <p:cNvSpPr txBox="1"/>
          <p:nvPr/>
        </p:nvSpPr>
        <p:spPr>
          <a:xfrm>
            <a:off x="1305530" y="2756111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35F3385-4AEF-43E9-9A5C-DDA8CE3E2034}"/>
              </a:ext>
            </a:extLst>
          </p:cNvPr>
          <p:cNvSpPr txBox="1"/>
          <p:nvPr/>
        </p:nvSpPr>
        <p:spPr>
          <a:xfrm>
            <a:off x="1183044" y="3673574"/>
            <a:ext cx="209005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НДФЛ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ЕНВД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ЕСХН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другие налоги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DC952A-4C5B-46E8-BA5A-7A597312386F}"/>
              </a:ext>
            </a:extLst>
          </p:cNvPr>
          <p:cNvSpPr txBox="1"/>
          <p:nvPr/>
        </p:nvSpPr>
        <p:spPr>
          <a:xfrm>
            <a:off x="3843187" y="3581517"/>
            <a:ext cx="23459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пошлин и сборов, установленных законодательством, а также штрафов за нарушение законодательства</a:t>
            </a:r>
          </a:p>
          <a:p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использования государственного (муниципального) имущества и земли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 от оказания платных услуг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Другие налоги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C7AB692-8742-4081-91F3-801468D73E25}"/>
              </a:ext>
            </a:extLst>
          </p:cNvPr>
          <p:cNvSpPr txBox="1"/>
          <p:nvPr/>
        </p:nvSpPr>
        <p:spPr>
          <a:xfrm>
            <a:off x="6621251" y="3673179"/>
            <a:ext cx="23478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трансферты, организаций, граждан (кроме налоговых и неналоговых доходов)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:a16="http://schemas.microsoft.com/office/drawing/2014/main" xmlns="" id="{137DDC69-3382-4EF5-93F0-63A0014DB9F9}"/>
              </a:ext>
            </a:extLst>
          </p:cNvPr>
          <p:cNvSpPr/>
          <p:nvPr/>
        </p:nvSpPr>
        <p:spPr>
          <a:xfrm rot="5400000">
            <a:off x="4888973" y="-2043793"/>
            <a:ext cx="472435" cy="8467727"/>
          </a:xfrm>
          <a:prstGeom prst="leftBrace">
            <a:avLst>
              <a:gd name="adj1" fmla="val 59607"/>
              <a:gd name="adj2" fmla="val 50337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26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-35910" y="193308"/>
            <a:ext cx="10687050" cy="89716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0A1358-1B45-4D81-AFCC-04EA2F913CCC}"/>
              </a:ext>
            </a:extLst>
          </p:cNvPr>
          <p:cNvSpPr txBox="1"/>
          <p:nvPr/>
        </p:nvSpPr>
        <p:spPr>
          <a:xfrm>
            <a:off x="5154914" y="2595773"/>
            <a:ext cx="4873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E5592B-0E07-4B2A-AE6B-576965ABCB49}"/>
              </a:ext>
            </a:extLst>
          </p:cNvPr>
          <p:cNvSpPr txBox="1"/>
          <p:nvPr/>
        </p:nvSpPr>
        <p:spPr>
          <a:xfrm>
            <a:off x="5138410" y="5156896"/>
            <a:ext cx="4519101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A37A3C-D7D2-42D7-ADCC-4383804503F5}"/>
              </a:ext>
            </a:extLst>
          </p:cNvPr>
          <p:cNvSpPr txBox="1"/>
          <p:nvPr/>
        </p:nvSpPr>
        <p:spPr>
          <a:xfrm>
            <a:off x="1086390" y="4018074"/>
            <a:ext cx="3702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СУБВЕНЦИИ</a:t>
            </a:r>
            <a:endParaRPr lang="ru-RU" dirty="0">
              <a:solidFill>
                <a:schemeClr val="accent5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94E8EF2-48A7-49D2-A4F7-9342F82B8A24}"/>
              </a:ext>
            </a:extLst>
          </p:cNvPr>
          <p:cNvSpPr txBox="1"/>
          <p:nvPr/>
        </p:nvSpPr>
        <p:spPr>
          <a:xfrm>
            <a:off x="818521" y="2564996"/>
            <a:ext cx="4222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4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4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57071BB-AD5C-49AB-A8E9-D4F65BF8958C}"/>
              </a:ext>
            </a:extLst>
          </p:cNvPr>
          <p:cNvSpPr txBox="1"/>
          <p:nvPr/>
        </p:nvSpPr>
        <p:spPr>
          <a:xfrm>
            <a:off x="818521" y="5246392"/>
            <a:ext cx="4249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СУБСИДИИ </a:t>
            </a:r>
          </a:p>
          <a:p>
            <a:pPr algn="ctr"/>
            <a:r>
              <a:rPr lang="ru-RU" sz="14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4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85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3F091A2C-5D29-4D7D-876A-C5EC1B96EC49}"/>
              </a:ext>
            </a:extLst>
          </p:cNvPr>
          <p:cNvSpPr/>
          <p:nvPr/>
        </p:nvSpPr>
        <p:spPr>
          <a:xfrm>
            <a:off x="3789895" y="243216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xmlns="" id="{7952D2FF-28CD-476F-AE70-AE702D5839C9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4D68F98-3AE8-4A29-94C3-CE0AADB1C119}"/>
              </a:ext>
            </a:extLst>
          </p:cNvPr>
          <p:cNvSpPr txBox="1"/>
          <p:nvPr/>
        </p:nvSpPr>
        <p:spPr>
          <a:xfrm>
            <a:off x="8240796" y="3573717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krobat Black" pitchFamily="50" charset="-52"/>
              </a:rPr>
              <a:t>2023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krobat Black" pitchFamily="50" charset="-52"/>
            </a:endParaRP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xmlns="" id="{A2468FBA-F5F9-475B-B146-B8C6A7F75F51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EFBC852-2DCE-4F35-BEB9-7E133197CED2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367D05E-7935-4A03-84C3-EE59CCFCCD0C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:a16="http://schemas.microsoft.com/office/drawing/2014/main" xmlns="" id="{36DDC57D-DBE0-4DDD-94AD-9218936746C6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xmlns="" id="{DD95175E-C423-4822-A3B2-92834C789AF9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F9E16FE-121D-4554-8367-040F86B7BF73}"/>
              </a:ext>
            </a:extLst>
          </p:cNvPr>
          <p:cNvSpPr txBox="1"/>
          <p:nvPr/>
        </p:nvSpPr>
        <p:spPr>
          <a:xfrm>
            <a:off x="6801540" y="4405062"/>
            <a:ext cx="215755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64 239,41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588D5AA-4B97-4D58-819F-94B01D9FCC4D}"/>
              </a:ext>
            </a:extLst>
          </p:cNvPr>
          <p:cNvSpPr txBox="1"/>
          <p:nvPr/>
        </p:nvSpPr>
        <p:spPr>
          <a:xfrm rot="228113">
            <a:off x="9390498" y="4381786"/>
            <a:ext cx="186402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64 239,41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Равно 23">
            <a:extLst>
              <a:ext uri="{FF2B5EF4-FFF2-40B4-BE49-F238E27FC236}">
                <a16:creationId xmlns:a16="http://schemas.microsoft.com/office/drawing/2014/main" xmlns="" id="{9DE7F99F-4B17-4B78-B7B6-C76D9E0ABE6E}"/>
              </a:ext>
            </a:extLst>
          </p:cNvPr>
          <p:cNvSpPr/>
          <p:nvPr/>
        </p:nvSpPr>
        <p:spPr>
          <a:xfrm>
            <a:off x="5735960" y="1772816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9F84A98-C0EC-4256-BEE0-20E7733761D2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krobat Black" pitchFamily="50" charset="-52"/>
              </a:rPr>
              <a:t>2022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Akrobat Black" pitchFamily="50" charset="-52"/>
            </a:endParaRPr>
          </a:p>
        </p:txBody>
      </p:sp>
      <p:sp>
        <p:nvSpPr>
          <p:cNvPr id="26" name="Равнобедренный треугольник 25">
            <a:extLst>
              <a:ext uri="{FF2B5EF4-FFF2-40B4-BE49-F238E27FC236}">
                <a16:creationId xmlns:a16="http://schemas.microsoft.com/office/drawing/2014/main" xmlns="" id="{BC780B47-1F67-4003-AEB5-76784281835D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3F091A2C-5D29-4D7D-876A-C5EC1B96EC49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0BB9C57-1BB0-4AA8-A9C0-A57359DB811B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9" name="Блок-схема: альтернативный процесс 28">
            <a:extLst>
              <a:ext uri="{FF2B5EF4-FFF2-40B4-BE49-F238E27FC236}">
                <a16:creationId xmlns:a16="http://schemas.microsoft.com/office/drawing/2014/main" xmlns="" id="{383ADC7D-7FAD-4B24-B3F7-D07B1D6EF2C6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Блок-схема: альтернативный процесс 29">
            <a:extLst>
              <a:ext uri="{FF2B5EF4-FFF2-40B4-BE49-F238E27FC236}">
                <a16:creationId xmlns:a16="http://schemas.microsoft.com/office/drawing/2014/main" xmlns="" id="{E3498228-B59E-4EB1-B769-21D35738A44C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60BB515-CABF-4019-B9D3-A8FDA0EF8994}"/>
              </a:ext>
            </a:extLst>
          </p:cNvPr>
          <p:cNvSpPr txBox="1"/>
          <p:nvPr/>
        </p:nvSpPr>
        <p:spPr>
          <a:xfrm>
            <a:off x="752384" y="4420351"/>
            <a:ext cx="1823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58 779,32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9386A20-4B54-40D1-875E-800BDECCB99D}"/>
              </a:ext>
            </a:extLst>
          </p:cNvPr>
          <p:cNvSpPr txBox="1"/>
          <p:nvPr/>
        </p:nvSpPr>
        <p:spPr>
          <a:xfrm rot="173549">
            <a:off x="3183147" y="4375230"/>
            <a:ext cx="18561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58 779,32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Равно 32">
            <a:extLst>
              <a:ext uri="{FF2B5EF4-FFF2-40B4-BE49-F238E27FC236}">
                <a16:creationId xmlns:a16="http://schemas.microsoft.com/office/drawing/2014/main" xmlns="" id="{F0C29901-53FD-4738-839E-63984F87C2E7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2FF47A7-41C9-4426-81C8-391A9A88E6FF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C0000"/>
                </a:solidFill>
                <a:latin typeface="Akrobat Black" pitchFamily="50" charset="-52"/>
              </a:rPr>
              <a:t>2021</a:t>
            </a:r>
            <a:endParaRPr lang="ru-RU" sz="4000" dirty="0">
              <a:solidFill>
                <a:srgbClr val="CC0000"/>
              </a:solidFill>
              <a:latin typeface="Akrobat Black" pitchFamily="50" charset="-52"/>
            </a:endParaRPr>
          </a:p>
        </p:txBody>
      </p:sp>
      <p:sp>
        <p:nvSpPr>
          <p:cNvPr id="35" name="Равнобедренный треугольник 34">
            <a:extLst>
              <a:ext uri="{FF2B5EF4-FFF2-40B4-BE49-F238E27FC236}">
                <a16:creationId xmlns:a16="http://schemas.microsoft.com/office/drawing/2014/main" xmlns="" id="{98491F56-B7B6-46B0-9AED-28ED3F4E596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E42EECC-D124-40DD-8EFE-DA24231020DF}"/>
              </a:ext>
            </a:extLst>
          </p:cNvPr>
          <p:cNvSpPr txBox="1"/>
          <p:nvPr/>
        </p:nvSpPr>
        <p:spPr>
          <a:xfrm>
            <a:off x="4591137" y="2466547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C0000"/>
                </a:solidFill>
                <a:latin typeface="Arial Black" panose="020B0A04020102020204" pitchFamily="34" charset="0"/>
              </a:rPr>
              <a:t>Дефицит </a:t>
            </a:r>
            <a:r>
              <a:rPr lang="ru-RU" dirty="0" smtClean="0">
                <a:solidFill>
                  <a:srgbClr val="CC0000"/>
                </a:solidFill>
                <a:latin typeface="Arial Black" panose="020B0A04020102020204" pitchFamily="34" charset="0"/>
              </a:rPr>
              <a:t>0,00</a:t>
            </a:r>
            <a:endParaRPr lang="ru-RU" dirty="0">
              <a:solidFill>
                <a:srgbClr val="CC00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Блок-схема: альтернативный процесс 37">
            <a:extLst>
              <a:ext uri="{FF2B5EF4-FFF2-40B4-BE49-F238E27FC236}">
                <a16:creationId xmlns:a16="http://schemas.microsoft.com/office/drawing/2014/main" xmlns="" id="{AF680339-C8AF-4825-9463-CB3F474A8241}"/>
              </a:ext>
            </a:extLst>
          </p:cNvPr>
          <p:cNvSpPr/>
          <p:nvPr/>
        </p:nvSpPr>
        <p:spPr>
          <a:xfrm>
            <a:off x="3675983" y="1566097"/>
            <a:ext cx="1915296" cy="799074"/>
          </a:xfrm>
          <a:prstGeom prst="flowChartAlternateProcess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альтернативный процесс 38">
            <a:extLst>
              <a:ext uri="{FF2B5EF4-FFF2-40B4-BE49-F238E27FC236}">
                <a16:creationId xmlns:a16="http://schemas.microsoft.com/office/drawing/2014/main" xmlns="" id="{BCBFA742-36F9-4396-869C-3F3616CECEFF}"/>
              </a:ext>
            </a:extLst>
          </p:cNvPr>
          <p:cNvSpPr/>
          <p:nvPr/>
        </p:nvSpPr>
        <p:spPr>
          <a:xfrm rot="213884">
            <a:off x="6458704" y="1520919"/>
            <a:ext cx="1962383" cy="795364"/>
          </a:xfrm>
          <a:prstGeom prst="flowChartAlternateProcess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DD2B941-A55D-467A-A0E0-3743B1E2E549}"/>
              </a:ext>
            </a:extLst>
          </p:cNvPr>
          <p:cNvSpPr txBox="1"/>
          <p:nvPr/>
        </p:nvSpPr>
        <p:spPr>
          <a:xfrm>
            <a:off x="3583245" y="1586082"/>
            <a:ext cx="211474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54 306,33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A1755B9-80D6-4D77-996C-2CD77D18615F}"/>
              </a:ext>
            </a:extLst>
          </p:cNvPr>
          <p:cNvSpPr txBox="1"/>
          <p:nvPr/>
        </p:nvSpPr>
        <p:spPr>
          <a:xfrm rot="212143">
            <a:off x="6330689" y="1529358"/>
            <a:ext cx="22184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54 306,33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C40C7B94-79B9-40B0-ADBB-F0CF9ECB39BC}"/>
              </a:ext>
            </a:extLst>
          </p:cNvPr>
          <p:cNvSpPr/>
          <p:nvPr/>
        </p:nvSpPr>
        <p:spPr>
          <a:xfrm>
            <a:off x="1196784" y="329164"/>
            <a:ext cx="92190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err="1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Добровское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сельское поселения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Симферопольского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района Республики Крым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19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8D9B97C4-2F4D-4ABE-9823-8BE8F83D0D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226679622"/>
              </p:ext>
            </p:extLst>
          </p:nvPr>
        </p:nvGraphicFramePr>
        <p:xfrm>
          <a:off x="759124" y="534838"/>
          <a:ext cx="883345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879C3CD-6061-4BC0-A414-CA7BC0C01CA3}"/>
              </a:ext>
            </a:extLst>
          </p:cNvPr>
          <p:cNvSpPr txBox="1"/>
          <p:nvPr/>
        </p:nvSpPr>
        <p:spPr>
          <a:xfrm>
            <a:off x="2251494" y="5617397"/>
            <a:ext cx="165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54 </a:t>
            </a:r>
            <a:r>
              <a:rPr lang="ru-RU" sz="1200" b="1" dirty="0" smtClean="0"/>
              <a:t>306,33 тыс.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B470B08-9EC8-4896-8AD7-C31EAE33F2B5}"/>
              </a:ext>
            </a:extLst>
          </p:cNvPr>
          <p:cNvSpPr txBox="1"/>
          <p:nvPr/>
        </p:nvSpPr>
        <p:spPr>
          <a:xfrm>
            <a:off x="4347713" y="5617397"/>
            <a:ext cx="165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58 779,32 </a:t>
            </a:r>
            <a:r>
              <a:rPr lang="ru-RU" sz="1200" b="1" dirty="0" err="1" smtClean="0"/>
              <a:t>тыс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D42AE60-C04A-430C-BC7D-01F6295CBA58}"/>
              </a:ext>
            </a:extLst>
          </p:cNvPr>
          <p:cNvSpPr txBox="1"/>
          <p:nvPr/>
        </p:nvSpPr>
        <p:spPr>
          <a:xfrm>
            <a:off x="6443932" y="5617396"/>
            <a:ext cx="165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64 239,41 </a:t>
            </a:r>
            <a:r>
              <a:rPr lang="ru-RU" sz="1200" b="1" dirty="0" smtClean="0"/>
              <a:t>тыс.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16311852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2333</TotalTime>
  <Words>1348</Words>
  <Application>Microsoft Office PowerPoint</Application>
  <PresentationFormat>Произвольный</PresentationFormat>
  <Paragraphs>250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БЮДЖЕТ  Добровского сельского поселения на 2021 год и на плановый период 2022-2023 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user</cp:lastModifiedBy>
  <cp:revision>204</cp:revision>
  <cp:lastPrinted>2019-07-29T07:17:52Z</cp:lastPrinted>
  <dcterms:created xsi:type="dcterms:W3CDTF">2018-08-29T05:56:46Z</dcterms:created>
  <dcterms:modified xsi:type="dcterms:W3CDTF">2020-12-17T09:31:17Z</dcterms:modified>
</cp:coreProperties>
</file>