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colors2.xml" ContentType="application/vnd.ms-office.chartcolorstyle+xml"/>
  <Override PartName="/ppt/charts/colors4.xml" ContentType="application/vnd.ms-office.chartcolorstyle+xml"/>
  <Override PartName="/ppt/charts/style4.xml" ContentType="application/vnd.ms-office.chart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6" r:id="rId4"/>
    <p:sldId id="279" r:id="rId5"/>
    <p:sldId id="278" r:id="rId6"/>
    <p:sldId id="265" r:id="rId7"/>
    <p:sldId id="264" r:id="rId8"/>
    <p:sldId id="280" r:id="rId9"/>
    <p:sldId id="283" r:id="rId10"/>
    <p:sldId id="286" r:id="rId11"/>
    <p:sldId id="287" r:id="rId12"/>
    <p:sldId id="272" r:id="rId13"/>
    <p:sldId id="268" r:id="rId14"/>
    <p:sldId id="284" r:id="rId15"/>
    <p:sldId id="259" r:id="rId16"/>
    <p:sldId id="269" r:id="rId17"/>
    <p:sldId id="273" r:id="rId18"/>
    <p:sldId id="258" r:id="rId19"/>
    <p:sldId id="285" r:id="rId20"/>
    <p:sldId id="281" r:id="rId21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2F44813-783A-4B60-BF2B-EA47018B1D57}">
          <p14:sldIdLst>
            <p14:sldId id="256"/>
            <p14:sldId id="257"/>
            <p14:sldId id="276"/>
            <p14:sldId id="279"/>
            <p14:sldId id="278"/>
            <p14:sldId id="265"/>
            <p14:sldId id="264"/>
            <p14:sldId id="280"/>
            <p14:sldId id="283"/>
            <p14:sldId id="286"/>
            <p14:sldId id="287"/>
            <p14:sldId id="272"/>
            <p14:sldId id="268"/>
            <p14:sldId id="284"/>
            <p14:sldId id="259"/>
            <p14:sldId id="269"/>
            <p14:sldId id="273"/>
            <p14:sldId id="258"/>
            <p14:sldId id="285"/>
            <p14:sldId id="281"/>
          </p14:sldIdLst>
        </p14:section>
        <p14:section name="фигня" id="{0FD16B09-84E1-43C4-8420-3F8E2D80CEC7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 Линькова" initials="ЕЛ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97C9FB"/>
    <a:srgbClr val="CC0000"/>
    <a:srgbClr val="557381"/>
    <a:srgbClr val="99FF33"/>
    <a:srgbClr val="008080"/>
    <a:srgbClr val="006666"/>
    <a:srgbClr val="33CCCC"/>
    <a:srgbClr val="333399"/>
    <a:srgbClr val="648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96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Relationship Id="rId4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>
              <a:gsLst>
                <a:gs pos="100000">
                  <a:schemeClr val="accent5">
                    <a:tint val="77000"/>
                    <a:alpha val="0"/>
                  </a:schemeClr>
                </a:gs>
                <a:gs pos="50000">
                  <a:schemeClr val="accent5">
                    <a:tint val="77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D7-493D-9BCA-CF2ECB90A4E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spPr>
            <a:gradFill>
              <a:gsLst>
                <a:gs pos="100000">
                  <a:schemeClr val="accent5">
                    <a:shade val="76000"/>
                    <a:alpha val="0"/>
                  </a:schemeClr>
                </a:gs>
                <a:gs pos="50000">
                  <a:schemeClr val="accent5">
                    <a:shade val="76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Лист1!$A$2:$A$3</c:f>
              <c:strCache>
                <c:ptCount val="2"/>
                <c:pt idx="0">
                  <c:v>ДЕФИЦИТ</c:v>
                </c:pt>
                <c:pt idx="1">
                  <c:v>ПРОФИЦИТ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</c:v>
                </c:pt>
                <c:pt idx="1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1D7-493D-9BCA-CF2ECB90A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6191360"/>
        <c:axId val="155440768"/>
        <c:axId val="0"/>
      </c:bar3DChart>
      <c:catAx>
        <c:axId val="186191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55440768"/>
        <c:crosses val="autoZero"/>
        <c:auto val="1"/>
        <c:lblAlgn val="ctr"/>
        <c:lblOffset val="100"/>
        <c:noMultiLvlLbl val="0"/>
      </c:catAx>
      <c:valAx>
        <c:axId val="1554407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8619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иных межбюджетных трансфертов, предоставляемых из</a:t>
            </a:r>
            <a:r>
              <a:rPr lang="ru-RU" sz="1800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МО </a:t>
            </a:r>
            <a:r>
              <a:rPr lang="ru-RU" sz="1800" baseline="0" dirty="0" err="1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Добровское</a:t>
            </a:r>
            <a:r>
              <a:rPr lang="ru-RU" sz="1800" baseline="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с/п другим бюджетам бюджетной системы РФ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</a:p>
        </c:rich>
      </c:tx>
      <c:layout>
        <c:manualLayout>
          <c:xMode val="edge"/>
          <c:yMode val="edge"/>
          <c:x val="0.13258601076587911"/>
          <c:y val="7.0312892106642235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межбюджетных трансфертов, получаемых из других бюджетов бюджетной системы РФ
 на 2019-2020 гг. в сравнении с 2018 г.
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0000"/>
                  </a:schemeClr>
                </a:gs>
                <a:gs pos="78000">
                  <a:schemeClr val="accent3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-1.0825636666517994E-7"/>
                  <c:y val="-5.2354993569817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9E-49AF-94DB-121F4358B610}"/>
                </c:ext>
              </c:extLst>
            </c:dLbl>
            <c:dLbl>
              <c:idx val="1"/>
              <c:layout>
                <c:manualLayout>
                  <c:x val="-4.1245675699433555E-3"/>
                  <c:y val="0.115180985853598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24-465E-9EED-D7D4FBCF0ED7}"/>
                </c:ext>
              </c:extLst>
            </c:dLbl>
            <c:dLbl>
              <c:idx val="2"/>
              <c:layout>
                <c:manualLayout>
                  <c:x val="-1.3748558566476846E-3"/>
                  <c:y val="0.11099258636801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 </a:t>
                    </a:r>
                    <a:r>
                      <a:rPr lang="ru-RU" dirty="0" smtClean="0"/>
                      <a:t>371</a:t>
                    </a:r>
                    <a:r>
                      <a:rPr lang="ru-RU" baseline="0" dirty="0" smtClean="0"/>
                      <a:t> 223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24-465E-9EED-D7D4FBCF0E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2951538</c:v>
                </c:pt>
                <c:pt idx="1">
                  <c:v>3173921</c:v>
                </c:pt>
                <c:pt idx="2">
                  <c:v>3173921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3777664"/>
        <c:axId val="236966400"/>
        <c:axId val="0"/>
      </c:bar3DChart>
      <c:catAx>
        <c:axId val="193777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36966400"/>
        <c:crosses val="autoZero"/>
        <c:auto val="1"/>
        <c:lblAlgn val="ctr"/>
        <c:lblOffset val="100"/>
        <c:noMultiLvlLbl val="0"/>
      </c:catAx>
      <c:valAx>
        <c:axId val="23696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dirty="0" err="1"/>
                  <a:t>руб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1.2226198997852562E-3"/>
              <c:y val="0.5170668358103562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77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ru-RU" sz="3200" dirty="0">
                <a:solidFill>
                  <a:schemeClr val="accent2"/>
                </a:solidFill>
              </a:rPr>
              <a:t>Общий объем </a:t>
            </a:r>
            <a:r>
              <a:rPr lang="ru-RU" sz="3200" dirty="0" smtClean="0">
                <a:solidFill>
                  <a:schemeClr val="accent2"/>
                </a:solidFill>
              </a:rPr>
              <a:t>доходов бюджета</a:t>
            </a:r>
          </a:p>
          <a:p>
            <a:pPr>
              <a:defRPr/>
            </a:pPr>
            <a:r>
              <a:rPr lang="ru-RU" sz="3200" dirty="0" smtClean="0">
                <a:solidFill>
                  <a:schemeClr val="accent2"/>
                </a:solidFill>
              </a:rPr>
              <a:t> </a:t>
            </a:r>
            <a:r>
              <a:rPr lang="ru-RU" sz="3200" dirty="0">
                <a:solidFill>
                  <a:schemeClr val="accent2"/>
                </a:solidFill>
              </a:rPr>
              <a:t>на 2023-2025 гг. </a:t>
            </a:r>
          </a:p>
        </c:rich>
      </c:tx>
      <c:layout>
        <c:manualLayout>
          <c:xMode val="edge"/>
          <c:yMode val="edge"/>
          <c:x val="0.2443004522858068"/>
          <c:y val="0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53698816159803"/>
          <c:y val="0.1017240032495938"/>
          <c:w val="0.82033390645362658"/>
          <c:h val="0.7670349018872640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B8C-464B-BA03-0E2985A23D34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52 462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8C-464B-BA03-0E2985A23D34}"/>
                </c:ext>
              </c:extLst>
            </c:dLbl>
            <c:dLbl>
              <c:idx val="1"/>
              <c:layout>
                <c:manualLayout>
                  <c:x val="4.3131505810300617E-3"/>
                  <c:y val="-6.83760683760683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56 318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D4-4325-BC7D-655F4B62DF9B}"/>
                </c:ext>
              </c:extLst>
            </c:dLbl>
            <c:dLbl>
              <c:idx val="2"/>
              <c:layout>
                <c:manualLayout>
                  <c:x val="5.7508674413733101E-3"/>
                  <c:y val="-0.1132478632478632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</a:t>
                    </a:r>
                    <a:r>
                      <a:rPr lang="ru-RU" baseline="0" dirty="0" smtClean="0"/>
                      <a:t> 475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D4-4325-BC7D-655F4B62DF9B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52462</c:v>
                </c:pt>
                <c:pt idx="1">
                  <c:v>56318</c:v>
                </c:pt>
                <c:pt idx="2">
                  <c:v>60475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B8C-464B-BA03-0E2985A23D3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3131505810300617E-3"/>
                  <c:y val="-6.4102564102564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9 104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87D4-4325-BC7D-655F4B62DF9B}"/>
                </c:ext>
              </c:extLst>
            </c:dLbl>
            <c:dLbl>
              <c:idx val="1"/>
              <c:layout>
                <c:manualLayout>
                  <c:x val="5.7508674413734159E-3"/>
                  <c:y val="4.273504273504273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7 857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87D4-4325-BC7D-655F4B62DF9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046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87D4-4325-BC7D-655F4B62DF9B}"/>
                </c:ext>
              </c:extLst>
            </c:dLbl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9104</c:v>
                </c:pt>
                <c:pt idx="1">
                  <c:v>7857</c:v>
                </c:pt>
                <c:pt idx="2">
                  <c:v>8046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B8C-464B-BA03-0E2985A23D3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313150581030061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#,##0</c:formatCode>
                <c:ptCount val="3"/>
                <c:pt idx="0">
                  <c:v>11506</c:v>
                </c:pt>
                <c:pt idx="1">
                  <c:v>11550</c:v>
                </c:pt>
                <c:pt idx="2">
                  <c:v>11571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273152"/>
        <c:axId val="174383104"/>
        <c:axId val="0"/>
      </c:bar3DChart>
      <c:catAx>
        <c:axId val="4427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174383104"/>
        <c:crosses val="autoZero"/>
        <c:auto val="1"/>
        <c:lblAlgn val="ctr"/>
        <c:lblOffset val="100"/>
        <c:noMultiLvlLbl val="0"/>
      </c:catAx>
      <c:valAx>
        <c:axId val="174383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ru-RU"/>
          </a:p>
        </c:txPr>
        <c:crossAx val="44273152"/>
        <c:crosses val="autoZero"/>
        <c:crossBetween val="between"/>
      </c:valAx>
    </c:plotArea>
    <c:legend>
      <c:legendPos val="b"/>
      <c:layout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91532647954145"/>
          <c:y val="3.4192233443438601E-2"/>
          <c:w val="0.58387689976817969"/>
          <c:h val="0.82293130095889744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211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40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225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43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443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37211</c:v>
                </c:pt>
                <c:pt idx="1">
                  <c:v>40225</c:v>
                </c:pt>
                <c:pt idx="2">
                  <c:v>43443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09510962375493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</a:t>
                    </a:r>
                    <a:r>
                      <a:rPr lang="en-US" dirty="0" smtClean="0"/>
                      <a:t>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796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475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223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6796</c:v>
                </c:pt>
                <c:pt idx="1">
                  <c:v>7475</c:v>
                </c:pt>
                <c:pt idx="2">
                  <c:v>8223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 с физ.лиц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291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437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586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7291</c:v>
                </c:pt>
                <c:pt idx="1">
                  <c:v>7437</c:v>
                </c:pt>
                <c:pt idx="2">
                  <c:v>7586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 с юр.лиц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687908954444655E-2"/>
                  <c:y val="-6.5439681231461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77828166311321E-2"/>
                  <c:y val="-7.198364935460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778397992069164E-2"/>
                  <c:y val="-6.5439681231461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500</c:v>
                </c:pt>
                <c:pt idx="1">
                  <c:v>510</c:v>
                </c:pt>
                <c:pt idx="2">
                  <c:v>521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ЕСХН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5004620586130421E-2"/>
                  <c:y val="3.2719840615730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6140354142567184E-2"/>
                  <c:y val="2.29038884310115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3185598661379438E-2"/>
                  <c:y val="1.6359920307865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664</c:v>
                </c:pt>
                <c:pt idx="1">
                  <c:v>670</c:v>
                </c:pt>
                <c:pt idx="2">
                  <c:v>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2249088"/>
        <c:axId val="174385984"/>
        <c:axId val="0"/>
      </c:bar3DChart>
      <c:catAx>
        <c:axId val="1322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4385984"/>
        <c:crosses val="autoZero"/>
        <c:auto val="1"/>
        <c:lblAlgn val="ctr"/>
        <c:lblOffset val="100"/>
        <c:noMultiLvlLbl val="0"/>
      </c:catAx>
      <c:valAx>
        <c:axId val="17438598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2249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7368229538434"/>
          <c:y val="3.4192233443438601E-2"/>
          <c:w val="0.58387689976817969"/>
          <c:h val="0.822931300958897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Аренда земли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5452</c:v>
                </c:pt>
                <c:pt idx="1">
                  <c:v>4036</c:v>
                </c:pt>
                <c:pt idx="2">
                  <c:v>4180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Плата за НТО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3280</c:v>
                </c:pt>
                <c:pt idx="1">
                  <c:v>3411</c:v>
                </c:pt>
                <c:pt idx="2">
                  <c:v>3415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Плата за социальный найм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372</c:v>
                </c:pt>
                <c:pt idx="1">
                  <c:v>410</c:v>
                </c:pt>
                <c:pt idx="2">
                  <c:v>406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7450112"/>
        <c:axId val="131664128"/>
        <c:axId val="0"/>
      </c:bar3DChart>
      <c:catAx>
        <c:axId val="24745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664128"/>
        <c:crosses val="autoZero"/>
        <c:auto val="1"/>
        <c:lblAlgn val="ctr"/>
        <c:lblOffset val="100"/>
        <c:noMultiLvlLbl val="0"/>
      </c:catAx>
      <c:valAx>
        <c:axId val="131664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7450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b="1" i="0" baseline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трансфертов, получаемых в бюджет </a:t>
            </a:r>
            <a:r>
              <a:rPr lang="ru-RU" sz="2200" b="1" i="0" baseline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0" baseline="0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Добровского</a:t>
            </a:r>
            <a:r>
              <a:rPr lang="ru-RU" sz="2200" b="1" i="0" baseline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  <a:r>
              <a:rPr lang="ru-RU" sz="2200" b="1" i="0" baseline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других бюджетов бюджетной системы РФ на </a:t>
            </a:r>
            <a:r>
              <a:rPr lang="ru-RU" sz="2200" b="1" i="0" baseline="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2200" b="1" i="0" baseline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  <a:endParaRPr lang="ru-RU" sz="2200" dirty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8.1406582804564379E-2"/>
          <c:y val="2.690745560496828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229252596167931"/>
          <c:y val="0.14006917312096293"/>
          <c:w val="0.84312651747842704"/>
          <c:h val="0.6822849659236249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6114162275666236E-3"/>
                  <c:y val="3.8439222292811835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/>
                      <a:t>595</a:t>
                    </a:r>
                    <a:r>
                      <a:rPr lang="ru-RU" sz="1600" b="1" dirty="0" smtClean="0"/>
                      <a:t>,</a:t>
                    </a:r>
                    <a:r>
                      <a:rPr lang="en-US" sz="1600" b="1" dirty="0" smtClean="0"/>
                      <a:t>6</a:t>
                    </a:r>
                    <a:r>
                      <a:rPr lang="ru-RU" sz="1600" b="1" dirty="0" smtClean="0"/>
                      <a:t>9</a:t>
                    </a:r>
                    <a:endParaRPr lang="en-US" sz="16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dirty="0" smtClean="0"/>
                      <a:t>6</a:t>
                    </a:r>
                    <a:r>
                      <a:rPr lang="ru-RU" sz="1600" b="1" dirty="0" smtClean="0"/>
                      <a:t>21,58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smtClean="0"/>
                      <a:t>642</a:t>
                    </a:r>
                    <a:r>
                      <a:rPr lang="ru-RU" b="1" smtClean="0"/>
                      <a:t>,</a:t>
                    </a:r>
                    <a:r>
                      <a:rPr lang="en-US" b="1" smtClean="0"/>
                      <a:t>7</a:t>
                    </a:r>
                    <a:r>
                      <a:rPr lang="ru-RU" b="1" dirty="0" smtClean="0"/>
                      <a:t>6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595687</c:v>
                </c:pt>
                <c:pt idx="1">
                  <c:v>621582</c:v>
                </c:pt>
                <c:pt idx="2">
                  <c:v>642755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8-44DC-BC9E-3F8A11EA01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 межбюджетные трансферты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_(* #,##0.00_);_(* \(#,##0.00\);_(* "-"??_);_(@_)</c:formatCode>
                <c:ptCount val="3"/>
                <c:pt idx="0">
                  <c:v>10910445.529999999</c:v>
                </c:pt>
                <c:pt idx="1">
                  <c:v>10928392.539999999</c:v>
                </c:pt>
                <c:pt idx="2">
                  <c:v>10928392.539999999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8-44DC-BC9E-3F8A11EA0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603136"/>
        <c:axId val="131699776"/>
        <c:axId val="0"/>
      </c:bar3DChart>
      <c:catAx>
        <c:axId val="17660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699776"/>
        <c:crosses val="autoZero"/>
        <c:auto val="1"/>
        <c:lblAlgn val="ctr"/>
        <c:lblOffset val="100"/>
        <c:noMultiLvlLbl val="0"/>
      </c:catAx>
      <c:valAx>
        <c:axId val="131699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603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23144704433433"/>
          <c:y val="0.95048846566060829"/>
          <c:w val="0.50568245199235118"/>
          <c:h val="3.7979767651548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Общий объем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на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2023-2025 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гг. </a:t>
            </a:r>
          </a:p>
        </c:rich>
      </c:tx>
      <c:layout>
        <c:manualLayout>
          <c:xMode val="edge"/>
          <c:yMode val="edge"/>
          <c:x val="0.17795630637079479"/>
          <c:y val="7.0312495674674323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286213314244723E-2"/>
          <c:y val="0.16492967735422753"/>
          <c:w val="0.88916833214030067"/>
          <c:h val="0.7160237010320065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расходов на 2019-2020 гг. в сравнении с 2018 г.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9090909090909091E-2"/>
                  <c:y val="-0.1828124887541531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73 072,05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0BF-4AE1-BF0B-925E15506F74}"/>
                </c:ext>
              </c:extLst>
            </c:dLbl>
            <c:dLbl>
              <c:idx val="1"/>
              <c:layout>
                <c:manualLayout>
                  <c:x val="2.7636363636363681E-2"/>
                  <c:y val="-0.267187483563762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75 724,88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64-4773-A23E-E0B6E51BFE17}"/>
                </c:ext>
              </c:extLst>
            </c:dLbl>
            <c:dLbl>
              <c:idx val="2"/>
              <c:layout>
                <c:manualLayout>
                  <c:x val="2.472727272727275E-2"/>
                  <c:y val="-0.353906228229193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80 092,37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0BF-4AE1-BF0B-925E15506F74}"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_(* #,##0.00_);_(* \(#,##0.00\);_(* "-"??_);_(@_)</c:formatCode>
                <c:ptCount val="3"/>
                <c:pt idx="0" formatCode="#,##0.00">
                  <c:v>73072052.530000001</c:v>
                </c:pt>
                <c:pt idx="1">
                  <c:v>75724878.540000007</c:v>
                </c:pt>
                <c:pt idx="2">
                  <c:v>80092365.540000007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F1-40AB-AFE8-2434ED67B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445952"/>
        <c:axId val="174184640"/>
        <c:axId val="0"/>
      </c:bar3DChart>
      <c:catAx>
        <c:axId val="176445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годы</a:t>
                </a:r>
              </a:p>
            </c:rich>
          </c:tx>
          <c:layout>
            <c:manualLayout>
              <c:xMode val="edge"/>
              <c:yMode val="edge"/>
              <c:x val="0.4911709090909091"/>
              <c:y val="0.9494440237792800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4184640"/>
        <c:crosses val="autoZero"/>
        <c:auto val="1"/>
        <c:lblAlgn val="ctr"/>
        <c:lblOffset val="100"/>
        <c:noMultiLvlLbl val="0"/>
      </c:catAx>
      <c:valAx>
        <c:axId val="17418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тыс руб</a:t>
                </a:r>
              </a:p>
            </c:rich>
          </c:tx>
          <c:layout>
            <c:manualLayout>
              <c:xMode val="edge"/>
              <c:yMode val="edge"/>
              <c:x val="1.2226198997852555E-3"/>
              <c:y val="0.51237933609871278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644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3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на </a:t>
            </a:r>
            <a:r>
              <a:rPr lang="ru-RU" sz="23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endParaRPr lang="ru-RU" sz="23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3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300" i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(73 072 052,53 </a:t>
            </a:r>
            <a:r>
              <a:rPr lang="ru-RU" sz="2300" i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300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c:rich>
      </c:tx>
      <c:layout>
        <c:manualLayout>
          <c:xMode val="edge"/>
          <c:yMode val="edge"/>
          <c:x val="0.30215137887566712"/>
          <c:y val="4.044566666082805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40"/>
      <c:rotY val="18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092997379701819E-3"/>
          <c:y val="0.15674463338550931"/>
          <c:w val="0.55830905947433562"/>
          <c:h val="0.77086017105013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2023 (73 072 052,53 руб)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8.2472594189838377E-2"/>
                  <c:y val="1.308656168839965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37,03</a:t>
                    </a:r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1.1868912805291617E-2"/>
                  <c:y val="-2.26030767368945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>
                        <a:solidFill>
                          <a:schemeClr val="accent2"/>
                        </a:solidFill>
                      </a:rPr>
                      <a:t>6%</a:t>
                    </a:r>
                    <a:endParaRPr lang="en-US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>
                <c:manualLayout>
                  <c:x val="1.8063617058526771E-2"/>
                  <c:y val="-2.71813988149738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19,04</a:t>
                    </a:r>
                    <a:r>
                      <a:rPr lang="en-US" dirty="0" smtClean="0">
                        <a:solidFill>
                          <a:schemeClr val="accent3">
                            <a:lumMod val="7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>
                <c:manualLayout>
                  <c:x val="-8.1408447272728349E-2"/>
                  <c:y val="5.27067545855673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/>
                      <a:t>29,8</a:t>
                    </a:r>
                    <a:r>
                      <a:rPr lang="en-US" sz="1100" dirty="0" smtClean="0"/>
                      <a:t>%</a:t>
                    </a:r>
                    <a:endParaRPr lang="en-US" dirty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A2D-48E9-B907-552367386EF7}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dirty="0" smtClean="0">
                        <a:solidFill>
                          <a:schemeClr val="tx1"/>
                        </a:solidFill>
                      </a:rPr>
                      <a:t>0,10%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A2D-48E9-B907-552367386EF7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100" dirty="0" smtClean="0"/>
                      <a:t>5,36</a:t>
                    </a:r>
                    <a:r>
                      <a:rPr lang="en-US" sz="1100" dirty="0" smtClean="0"/>
                      <a:t>%</a:t>
                    </a:r>
                    <a:endParaRPr lang="en-US" sz="110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A2D-48E9-B907-552367386EF7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ru-RU" sz="1100" dirty="0" smtClean="0">
                        <a:solidFill>
                          <a:schemeClr val="tx1"/>
                        </a:solidFill>
                      </a:rPr>
                      <a:t>0,48%</a:t>
                    </a:r>
                    <a:endParaRPr lang="en-US" sz="110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A2D-48E9-B907-552367386EF7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100" dirty="0"/>
                      <a:t>0%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9"/>
              <c:layout>
                <c:manualLayout>
                  <c:x val="-5.3389517716535492E-4"/>
                  <c:y val="3.0219793908723425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2D-48E9-B907-552367386EF7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(27 114 521 руб)</c:v>
                </c:pt>
                <c:pt idx="1">
                  <c:v>Национальная безопасность (4 383 880 руб)</c:v>
                </c:pt>
                <c:pt idx="2">
                  <c:v>Национальная экономика (3 000 000,00руб)</c:v>
                </c:pt>
                <c:pt idx="3">
                  <c:v>ЖКХ (34 235 945,53руб)</c:v>
                </c:pt>
                <c:pt idx="4">
                  <c:v>Образование (70 000 руб)</c:v>
                </c:pt>
                <c:pt idx="5">
                  <c:v>Культура, кинематография (3 917 706 руб)</c:v>
                </c:pt>
                <c:pt idx="6">
                  <c:v>Физическая культура и спорт (350 000 руб)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 formatCode="#,##0.00">
                  <c:v>27114521</c:v>
                </c:pt>
                <c:pt idx="1">
                  <c:v>4383880</c:v>
                </c:pt>
                <c:pt idx="2">
                  <c:v>13910445.529999999</c:v>
                </c:pt>
                <c:pt idx="3">
                  <c:v>23325500</c:v>
                </c:pt>
                <c:pt idx="4">
                  <c:v>70000</c:v>
                </c:pt>
                <c:pt idx="5">
                  <c:v>3917706</c:v>
                </c:pt>
                <c:pt idx="6" formatCode="General">
                  <c:v>350000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4337173893586721"/>
          <c:y val="0.17605282140371939"/>
          <c:w val="0.44128521563673773"/>
          <c:h val="0.78280071910484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Расходы бюджета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2025 </a:t>
            </a:r>
            <a:b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(80 092 365,54руб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</a:rPr>
              <a:t>.)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25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8300473671259844E-2"/>
          <c:y val="0.42576392534266549"/>
          <c:w val="0.82784341166338582"/>
          <c:h val="0.535347185768445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2024(2 970 132 руб)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explosion val="1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explosion val="11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5,1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b="1" dirty="0" smtClean="0">
                        <a:solidFill>
                          <a:schemeClr val="tx1"/>
                        </a:solidFill>
                      </a:rPr>
                      <a:t>4,9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chemeClr val="tx1"/>
                        </a:solidFill>
                      </a:rPr>
                      <a:t>17,4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accent3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29,8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,1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5,2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2.0510119340551181E-3"/>
                  <c:y val="-6.90644502770487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0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,4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7700654413353403E-2"/>
                  <c:y val="6.17142201489905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(28 190 032 руб)</c:v>
                </c:pt>
                <c:pt idx="1">
                  <c:v>Национальная безопасность (4 130 948 руб)</c:v>
                </c:pt>
                <c:pt idx="2">
                  <c:v>Национальная экономика (3 000 000,00 руб)</c:v>
                </c:pt>
                <c:pt idx="3">
                  <c:v>ЖКХ (36 593 381,64 руб)</c:v>
                </c:pt>
                <c:pt idx="4">
                  <c:v>Образование (70 000 руб)</c:v>
                </c:pt>
                <c:pt idx="5">
                  <c:v>Культура, кинематография (4 331 943 руб)</c:v>
                </c:pt>
                <c:pt idx="6">
                  <c:v>Физическая культура и спорт (350 000 руб)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28190032</c:v>
                </c:pt>
                <c:pt idx="1">
                  <c:v>4130948</c:v>
                </c:pt>
                <c:pt idx="2" formatCode="#,##0.00">
                  <c:v>13928392.539999999</c:v>
                </c:pt>
                <c:pt idx="3">
                  <c:v>25664989.100000001</c:v>
                </c:pt>
                <c:pt idx="4">
                  <c:v>70000</c:v>
                </c:pt>
                <c:pt idx="5">
                  <c:v>4331943</c:v>
                </c:pt>
                <c:pt idx="6">
                  <c:v>350000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893706589821236"/>
          <c:y val="0.13350000000000001"/>
          <c:w val="0.66162056849307682"/>
          <c:h val="0.295059200933216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</a:rPr>
              <a:t>Расходы бюджета на </a:t>
            </a:r>
            <a:r>
              <a:rPr lang="ru-RU" sz="2200" dirty="0" smtClean="0">
                <a:solidFill>
                  <a:schemeClr val="bg2">
                    <a:lumMod val="25000"/>
                  </a:schemeClr>
                </a:solidFill>
              </a:rPr>
              <a:t>2024 </a:t>
            </a:r>
            <a:r>
              <a:rPr lang="ru-RU" sz="2200" i="1" dirty="0" smtClean="0">
                <a:solidFill>
                  <a:schemeClr val="bg2">
                    <a:lumMod val="25000"/>
                  </a:schemeClr>
                </a:solidFill>
              </a:rPr>
              <a:t>(75 724 878,54руб</a:t>
            </a:r>
            <a:r>
              <a:rPr lang="ru-RU" sz="2200" i="1" dirty="0">
                <a:solidFill>
                  <a:schemeClr val="bg2">
                    <a:lumMod val="25000"/>
                  </a:schemeClr>
                </a:solidFill>
              </a:rPr>
              <a:t>.)</a:t>
            </a:r>
          </a:p>
        </c:rich>
      </c:tx>
      <c:layout>
        <c:manualLayout>
          <c:xMode val="edge"/>
          <c:yMode val="edge"/>
          <c:x val="0.12612139094977151"/>
          <c:y val="7.8766956021524472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25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6808044344369889"/>
          <c:w val="1"/>
          <c:h val="0.631919556556300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на 2023 </c:v>
                </c:pt>
              </c:strCache>
            </c:strRef>
          </c:tx>
          <c:explosion val="14"/>
          <c:dPt>
            <c:idx val="0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DA2D-48E9-B907-552367386EF7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DA2D-48E9-B907-552367386EF7}"/>
              </c:ext>
            </c:extLst>
          </c:dPt>
          <c:dPt>
            <c:idx val="2"/>
            <c:bubble3D val="0"/>
            <c:explosion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2D-48E9-B907-552367386EF7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2D-48E9-B907-552367386EF7}"/>
              </c:ext>
            </c:extLst>
          </c:dPt>
          <c:dPt>
            <c:idx val="4"/>
            <c:bubble3D val="0"/>
            <c:explosion val="25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A2D-48E9-B907-552367386EF7}"/>
              </c:ext>
            </c:extLst>
          </c:dPt>
          <c:dPt>
            <c:idx val="5"/>
            <c:bubble3D val="0"/>
            <c:explosion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DA2D-48E9-B907-552367386EF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A2D-48E9-B907-552367386EF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DA2D-48E9-B907-552367386EF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A2D-48E9-B907-552367386EF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DA2D-48E9-B907-552367386EF7}"/>
              </c:ext>
            </c:extLst>
          </c:dPt>
          <c:dLbls>
            <c:dLbl>
              <c:idx val="0"/>
              <c:layout>
                <c:manualLayout>
                  <c:x val="0.11988275182424492"/>
                  <c:y val="3.17216859539755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6,51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2D-48E9-B907-552367386EF7}"/>
                </c:ext>
              </c:extLst>
            </c:dLbl>
            <c:dLbl>
              <c:idx val="1"/>
              <c:layout>
                <c:manualLayout>
                  <c:x val="-5.8275612236814642E-2"/>
                  <c:y val="-1.260054222056143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100" b="1" dirty="0" smtClean="0">
                        <a:solidFill>
                          <a:schemeClr val="tx1"/>
                        </a:solidFill>
                      </a:rPr>
                      <a:t>5,96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A2D-48E9-B907-552367386EF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chemeClr val="tx1"/>
                        </a:solidFill>
                      </a:rPr>
                      <a:t>18,39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A2D-48E9-B907-552367386EF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28,30</a:t>
                    </a: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0,09%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8.4957705889257606E-2"/>
                  <c:y val="-6.63492213622807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5,46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5.9775715064112386E-3"/>
                  <c:y val="-3.1556554441843861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0,46%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1.7700654413353403E-2"/>
                  <c:y val="6.171422014899056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2D-48E9-B907-552367386EF7}"/>
                </c:ext>
              </c:extLst>
            </c:dLbl>
            <c:dLbl>
              <c:idx val="8"/>
              <c:layout>
                <c:manualLayout>
                  <c:x val="-9.5685281780525516E-3"/>
                  <c:y val="-3.9341458630679886E-2"/>
                </c:manualLayout>
              </c:layout>
              <c:tx>
                <c:rich>
                  <a:bodyPr/>
                  <a:lstStyle/>
                  <a:p>
                    <a:pPr>
                      <a:defRPr sz="1100" b="1">
                        <a:solidFill>
                          <a:schemeClr val="bg1"/>
                        </a:solidFill>
                      </a:defRPr>
                    </a:pPr>
                    <a:r>
                      <a:rPr lang="en-US" sz="1100" b="1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A2D-48E9-B907-552367386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(27 700 193 руб)</c:v>
                </c:pt>
                <c:pt idx="1">
                  <c:v>Национальная безопасность (4 509 775 руб)</c:v>
                </c:pt>
                <c:pt idx="2">
                  <c:v>Национальная экономика (3 000 000,00 руб)</c:v>
                </c:pt>
                <c:pt idx="3">
                  <c:v>ЖКХ (34 355 896,94 руб)</c:v>
                </c:pt>
                <c:pt idx="4">
                  <c:v>Образование (70 000 руб)</c:v>
                </c:pt>
                <c:pt idx="5">
                  <c:v>Культура, кинематография ( 4 134 641 руб)</c:v>
                </c:pt>
                <c:pt idx="6">
                  <c:v>Физическая культура и спорт (350 000 руб)</c:v>
                </c:pt>
              </c:strCache>
            </c:strRef>
          </c:cat>
          <c:val>
            <c:numRef>
              <c:f>Лист1!$B$2:$B$8</c:f>
              <c:numCache>
                <c:formatCode>#,##0</c:formatCode>
                <c:ptCount val="7"/>
                <c:pt idx="0">
                  <c:v>27700193</c:v>
                </c:pt>
                <c:pt idx="1">
                  <c:v>4509775</c:v>
                </c:pt>
                <c:pt idx="2" formatCode="#,##0.00">
                  <c:v>13928392.539999999</c:v>
                </c:pt>
                <c:pt idx="3">
                  <c:v>23427504.399999999</c:v>
                </c:pt>
                <c:pt idx="4">
                  <c:v>70000</c:v>
                </c:pt>
                <c:pt idx="5">
                  <c:v>4134641</c:v>
                </c:pt>
                <c:pt idx="6">
                  <c:v>350000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A2D-48E9-B907-552367386E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бюджета на 2024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 (27 700 193 руб)</c:v>
                </c:pt>
                <c:pt idx="1">
                  <c:v>Национальная безопасность (4 509 775 руб)</c:v>
                </c:pt>
                <c:pt idx="2">
                  <c:v>Национальная экономика (3 000 000,00 руб)</c:v>
                </c:pt>
                <c:pt idx="3">
                  <c:v>ЖКХ (34 355 896,94 руб)</c:v>
                </c:pt>
                <c:pt idx="4">
                  <c:v>Образование (70 000 руб)</c:v>
                </c:pt>
                <c:pt idx="5">
                  <c:v>Культура, кинематография ( 4 134 641 руб)</c:v>
                </c:pt>
                <c:pt idx="6">
                  <c:v>Физическая культура и спорт (350 000 руб)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36.580042826173674</c:v>
                </c:pt>
                <c:pt idx="1">
                  <c:v>5.9554734018065281</c:v>
                </c:pt>
                <c:pt idx="2">
                  <c:v>18.393416811679177</c:v>
                </c:pt>
                <c:pt idx="3">
                  <c:v>30.937658602680933</c:v>
                </c:pt>
                <c:pt idx="4">
                  <c:v>9.2439897362164847E-2</c:v>
                </c:pt>
                <c:pt idx="5">
                  <c:v>5.4600827095628377</c:v>
                </c:pt>
                <c:pt idx="6">
                  <c:v>0.46219948681082423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F56E77-EC54-4605-B152-E6F385132E65}" type="doc">
      <dgm:prSet loTypeId="urn:microsoft.com/office/officeart/2005/8/layout/balance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43639-633F-4BD1-8611-364A5D08B528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gm:t>
    </dgm:pt>
    <dgm:pt modelId="{8B4E43BD-B30E-4606-B805-595866E917F0}" type="parTrans" cxnId="{C82050A4-02B2-44D5-AFF0-75CED7F16A73}">
      <dgm:prSet/>
      <dgm:spPr/>
      <dgm:t>
        <a:bodyPr/>
        <a:lstStyle/>
        <a:p>
          <a:endParaRPr lang="ru-RU"/>
        </a:p>
      </dgm:t>
    </dgm:pt>
    <dgm:pt modelId="{B191A35E-38D6-4F27-A845-ADE80AED306A}" type="sibTrans" cxnId="{C82050A4-02B2-44D5-AFF0-75CED7F16A73}">
      <dgm:prSet/>
      <dgm:spPr/>
      <dgm:t>
        <a:bodyPr/>
        <a:lstStyle/>
        <a:p>
          <a:endParaRPr lang="ru-RU"/>
        </a:p>
      </dgm:t>
    </dgm:pt>
    <dgm:pt modelId="{E3396AC7-73BA-4251-BF67-431570F94FFB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930A1F1F-05C5-4FC3-AD65-D2169B47D24F}" type="parTrans" cxnId="{643ECFF2-7C14-440F-97DD-44F98418D487}">
      <dgm:prSet/>
      <dgm:spPr/>
      <dgm:t>
        <a:bodyPr/>
        <a:lstStyle/>
        <a:p>
          <a:endParaRPr lang="ru-RU"/>
        </a:p>
      </dgm:t>
    </dgm:pt>
    <dgm:pt modelId="{46BB354C-956A-4322-99A6-2F35C24B0649}" type="sibTrans" cxnId="{643ECFF2-7C14-440F-97DD-44F98418D487}">
      <dgm:prSet/>
      <dgm:spPr/>
      <dgm:t>
        <a:bodyPr/>
        <a:lstStyle/>
        <a:p>
          <a:endParaRPr lang="ru-RU"/>
        </a:p>
      </dgm:t>
    </dgm:pt>
    <dgm:pt modelId="{344065E7-3BD0-4B22-A19C-A1B0F166D400}">
      <dgm:prSet phldrT="[Текст]"/>
      <dgm:spPr/>
      <dgm:t>
        <a:bodyPr>
          <a:sp3d extrusionH="57150">
            <a:bevelT h="25400" prst="softRound"/>
          </a:sp3d>
        </a:bodyPr>
        <a:lstStyle/>
        <a:p>
          <a:r>
            <a:rPr lang="ru-RU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gm:t>
    </dgm:pt>
    <dgm:pt modelId="{15B0D2F1-F19D-4627-99B5-D4BDE1269235}" type="sibTrans" cxnId="{7922126A-8FD7-4C29-A55F-D6883DF43C95}">
      <dgm:prSet/>
      <dgm:spPr/>
      <dgm:t>
        <a:bodyPr/>
        <a:lstStyle/>
        <a:p>
          <a:endParaRPr lang="ru-RU"/>
        </a:p>
      </dgm:t>
    </dgm:pt>
    <dgm:pt modelId="{2777E581-6843-4B75-A6DF-25F4E216849D}" type="parTrans" cxnId="{7922126A-8FD7-4C29-A55F-D6883DF43C95}">
      <dgm:prSet/>
      <dgm:spPr/>
      <dgm:t>
        <a:bodyPr/>
        <a:lstStyle/>
        <a:p>
          <a:endParaRPr lang="ru-RU"/>
        </a:p>
      </dgm:t>
    </dgm:pt>
    <dgm:pt modelId="{B2FFDF0A-A99B-4A75-89B9-7673EBA708C2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/>
        </a:p>
        <a:p>
          <a:endParaRPr lang="ru-RU" dirty="0"/>
        </a:p>
      </dgm:t>
    </dgm:pt>
    <dgm:pt modelId="{4A55C1AE-65F7-49ED-A79A-FB72A0CB31E4}" type="sibTrans" cxnId="{4A17D930-D867-434B-BD78-58C3B6C5EFBF}">
      <dgm:prSet/>
      <dgm:spPr/>
      <dgm:t>
        <a:bodyPr/>
        <a:lstStyle/>
        <a:p>
          <a:endParaRPr lang="ru-RU"/>
        </a:p>
      </dgm:t>
    </dgm:pt>
    <dgm:pt modelId="{9BA8508E-93FB-49B0-A537-6DD9F0E86470}" type="parTrans" cxnId="{4A17D930-D867-434B-BD78-58C3B6C5EFBF}">
      <dgm:prSet/>
      <dgm:spPr/>
      <dgm:t>
        <a:bodyPr/>
        <a:lstStyle/>
        <a:p>
          <a:endParaRPr lang="ru-RU"/>
        </a:p>
      </dgm:t>
    </dgm:pt>
    <dgm:pt modelId="{CE6597F2-771C-45E1-AC81-8F24C9F3A616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CE2B614-DCB8-41E6-A668-E1601DCAD81D}" type="sibTrans" cxnId="{98B305C9-A1B4-4B58-9337-68F0F22EE39F}">
      <dgm:prSet/>
      <dgm:spPr/>
      <dgm:t>
        <a:bodyPr/>
        <a:lstStyle/>
        <a:p>
          <a:endParaRPr lang="ru-RU"/>
        </a:p>
      </dgm:t>
    </dgm:pt>
    <dgm:pt modelId="{365C8F91-D519-4455-B606-D271AD6F3059}" type="parTrans" cxnId="{98B305C9-A1B4-4B58-9337-68F0F22EE39F}">
      <dgm:prSet/>
      <dgm:spPr/>
      <dgm:t>
        <a:bodyPr/>
        <a:lstStyle/>
        <a:p>
          <a:endParaRPr lang="ru-RU"/>
        </a:p>
      </dgm:t>
    </dgm:pt>
    <dgm:pt modelId="{90AE31A9-B38B-4BF7-A932-FC6EE8D58ADA}">
      <dgm:prSet phldrT="[Текст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  <a:p>
          <a:endParaRPr lang="ru-RU" dirty="0"/>
        </a:p>
      </dgm:t>
    </dgm:pt>
    <dgm:pt modelId="{531BABD3-3EA2-4748-AA86-B73083B4C35F}" type="sibTrans" cxnId="{13E1B355-C2DF-4391-A960-AC6B3F6BB948}">
      <dgm:prSet/>
      <dgm:spPr/>
      <dgm:t>
        <a:bodyPr/>
        <a:lstStyle/>
        <a:p>
          <a:endParaRPr lang="ru-RU"/>
        </a:p>
      </dgm:t>
    </dgm:pt>
    <dgm:pt modelId="{A2D6F08E-57B9-4090-AD3C-A61A47F9DB16}" type="parTrans" cxnId="{13E1B355-C2DF-4391-A960-AC6B3F6BB948}">
      <dgm:prSet/>
      <dgm:spPr/>
      <dgm:t>
        <a:bodyPr/>
        <a:lstStyle/>
        <a:p>
          <a:endParaRPr lang="ru-RU"/>
        </a:p>
      </dgm:t>
    </dgm:pt>
    <dgm:pt modelId="{65439F6C-1628-41BD-B5A7-B791ACD3F8EC}">
      <dgm:prSet phldrT="[Текст]"/>
      <dgm:spPr/>
      <dgm:t>
        <a:bodyPr/>
        <a:lstStyle/>
        <a:p>
          <a:endParaRPr lang="ru-RU" dirty="0"/>
        </a:p>
        <a:p>
          <a:endParaRPr lang="ru-RU" dirty="0"/>
        </a:p>
      </dgm:t>
    </dgm:pt>
    <dgm:pt modelId="{C00D2B53-98D2-4AD3-A688-8D229DD78053}" type="sibTrans" cxnId="{610BBF36-132A-44B0-93F7-E216211752FA}">
      <dgm:prSet/>
      <dgm:spPr/>
      <dgm:t>
        <a:bodyPr/>
        <a:lstStyle/>
        <a:p>
          <a:endParaRPr lang="ru-RU"/>
        </a:p>
      </dgm:t>
    </dgm:pt>
    <dgm:pt modelId="{DC7243C1-6857-4FF5-BAE4-D5345F0F7655}" type="parTrans" cxnId="{610BBF36-132A-44B0-93F7-E216211752FA}">
      <dgm:prSet/>
      <dgm:spPr/>
      <dgm:t>
        <a:bodyPr/>
        <a:lstStyle/>
        <a:p>
          <a:endParaRPr lang="ru-RU"/>
        </a:p>
      </dgm:t>
    </dgm:pt>
    <dgm:pt modelId="{73556CA5-04EC-412C-8655-DADD403BCF3D}" type="pres">
      <dgm:prSet presAssocID="{50F56E77-EC54-4605-B152-E6F385132E6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6A165D-E652-4C05-85C3-D26AC9A6B807}" type="pres">
      <dgm:prSet presAssocID="{50F56E77-EC54-4605-B152-E6F385132E65}" presName="dummyMaxCanvas" presStyleCnt="0"/>
      <dgm:spPr/>
    </dgm:pt>
    <dgm:pt modelId="{9A3EB4B4-FA4A-48D5-85A9-379BB5CCBD62}" type="pres">
      <dgm:prSet presAssocID="{50F56E77-EC54-4605-B152-E6F385132E65}" presName="parentComposite" presStyleCnt="0"/>
      <dgm:spPr/>
    </dgm:pt>
    <dgm:pt modelId="{F603135C-D9DD-43BA-B3F6-9E04ECB5EBCE}" type="pres">
      <dgm:prSet presAssocID="{50F56E77-EC54-4605-B152-E6F385132E65}" presName="parent1" presStyleLbl="alignAccFollowNode1" presStyleIdx="0" presStyleCnt="4" custLinFactNeighborX="7159" custLinFactNeighborY="2886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96EAC3CF-70EC-4C88-870F-D9244A5C8DBA}" type="pres">
      <dgm:prSet presAssocID="{50F56E77-EC54-4605-B152-E6F385132E65}" presName="parent2" presStyleLbl="alignAccFollowNode1" presStyleIdx="1" presStyleCnt="4" custScaleX="98691" custScaleY="100412" custLinFactNeighborX="-8501" custLinFactNeighborY="1674">
        <dgm:presLayoutVars>
          <dgm:chMax val="4"/>
        </dgm:presLayoutVars>
      </dgm:prSet>
      <dgm:spPr/>
      <dgm:t>
        <a:bodyPr/>
        <a:lstStyle/>
        <a:p>
          <a:endParaRPr lang="ru-RU"/>
        </a:p>
      </dgm:t>
    </dgm:pt>
    <dgm:pt modelId="{68AFCB76-BA34-4A01-BEC3-8AE1FA94F51D}" type="pres">
      <dgm:prSet presAssocID="{50F56E77-EC54-4605-B152-E6F385132E65}" presName="childrenComposite" presStyleCnt="0"/>
      <dgm:spPr/>
    </dgm:pt>
    <dgm:pt modelId="{7778C367-1001-4CD9-AE7A-4AED719BA123}" type="pres">
      <dgm:prSet presAssocID="{50F56E77-EC54-4605-B152-E6F385132E65}" presName="dummyMaxCanvas_ChildArea" presStyleCnt="0"/>
      <dgm:spPr/>
    </dgm:pt>
    <dgm:pt modelId="{892F90A3-553C-4D18-9F55-5E48F0D0C381}" type="pres">
      <dgm:prSet presAssocID="{50F56E77-EC54-4605-B152-E6F385132E65}" presName="fulcrum" presStyleLbl="alignAccFollowNode1" presStyleIdx="2" presStyleCnt="4"/>
      <dgm:spPr/>
    </dgm:pt>
    <dgm:pt modelId="{3DF8833E-CD36-4F71-BD2B-F2CB28FA426E}" type="pres">
      <dgm:prSet presAssocID="{50F56E77-EC54-4605-B152-E6F385132E65}" presName="balance_23" presStyleLbl="alignAccFollowNode1" presStyleIdx="3" presStyleCnt="4" custAng="21360000">
        <dgm:presLayoutVars>
          <dgm:bulletEnabled val="1"/>
        </dgm:presLayoutVars>
      </dgm:prSet>
      <dgm:spPr/>
    </dgm:pt>
    <dgm:pt modelId="{BD2ED8FC-4312-456D-B118-2912EB4F2B1E}" type="pres">
      <dgm:prSet presAssocID="{50F56E77-EC54-4605-B152-E6F385132E65}" presName="right_23_1" presStyleLbl="node1" presStyleIdx="0" presStyleCnt="5" custAng="21360000" custLinFactNeighborX="-23275" custLinFactNeighborY="-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AD2ABF-C096-477D-A52D-AD5B9366686C}" type="pres">
      <dgm:prSet presAssocID="{50F56E77-EC54-4605-B152-E6F385132E65}" presName="right_23_2" presStyleLbl="node1" presStyleIdx="1" presStyleCnt="5" custLinFactNeighborX="-25329" custLinFactNeighborY="-3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44912-E53A-4499-A03D-7F0195022F02}" type="pres">
      <dgm:prSet presAssocID="{50F56E77-EC54-4605-B152-E6F385132E65}" presName="right_23_3" presStyleLbl="node1" presStyleIdx="2" presStyleCnt="5" custLinFactNeighborX="-28842" custLinFactNeighborY="-1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C9879-99F3-43EB-A995-86C0D44A23BD}" type="pres">
      <dgm:prSet presAssocID="{50F56E77-EC54-4605-B152-E6F385132E65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7E255A-7288-4158-A655-F7E6F11388C1}" type="pres">
      <dgm:prSet presAssocID="{50F56E77-EC54-4605-B152-E6F385132E65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AA3F5-0B6F-446C-8B79-F77ADD92379D}" type="presOf" srcId="{344065E7-3BD0-4B22-A19C-A1B0F166D400}" destId="{F603135C-D9DD-43BA-B3F6-9E04ECB5EBCE}" srcOrd="0" destOrd="0" presId="urn:microsoft.com/office/officeart/2005/8/layout/balance1"/>
    <dgm:cxn modelId="{13E1B355-C2DF-4391-A960-AC6B3F6BB948}" srcId="{344065E7-3BD0-4B22-A19C-A1B0F166D400}" destId="{90AE31A9-B38B-4BF7-A932-FC6EE8D58ADA}" srcOrd="0" destOrd="0" parTransId="{A2D6F08E-57B9-4090-AD3C-A61A47F9DB16}" sibTransId="{531BABD3-3EA2-4748-AA86-B73083B4C35F}"/>
    <dgm:cxn modelId="{643ECFF2-7C14-440F-97DD-44F98418D487}" srcId="{A7D43639-633F-4BD1-8611-364A5D08B528}" destId="{E3396AC7-73BA-4251-BF67-431570F94FFB}" srcOrd="0" destOrd="0" parTransId="{930A1F1F-05C5-4FC3-AD65-D2169B47D24F}" sibTransId="{46BB354C-956A-4322-99A6-2F35C24B0649}"/>
    <dgm:cxn modelId="{54272959-ED39-41D8-A449-7BDFA58E6FA7}" type="presOf" srcId="{E3396AC7-73BA-4251-BF67-431570F94FFB}" destId="{BD2ED8FC-4312-456D-B118-2912EB4F2B1E}" srcOrd="0" destOrd="0" presId="urn:microsoft.com/office/officeart/2005/8/layout/balance1"/>
    <dgm:cxn modelId="{7922126A-8FD7-4C29-A55F-D6883DF43C95}" srcId="{50F56E77-EC54-4605-B152-E6F385132E65}" destId="{344065E7-3BD0-4B22-A19C-A1B0F166D400}" srcOrd="0" destOrd="0" parTransId="{2777E581-6843-4B75-A6DF-25F4E216849D}" sibTransId="{15B0D2F1-F19D-4627-99B5-D4BDE1269235}"/>
    <dgm:cxn modelId="{610BBF36-132A-44B0-93F7-E216211752FA}" srcId="{A7D43639-633F-4BD1-8611-364A5D08B528}" destId="{65439F6C-1628-41BD-B5A7-B791ACD3F8EC}" srcOrd="2" destOrd="0" parTransId="{DC7243C1-6857-4FF5-BAE4-D5345F0F7655}" sibTransId="{C00D2B53-98D2-4AD3-A688-8D229DD78053}"/>
    <dgm:cxn modelId="{4A17D930-D867-434B-BD78-58C3B6C5EFBF}" srcId="{A7D43639-633F-4BD1-8611-364A5D08B528}" destId="{B2FFDF0A-A99B-4A75-89B9-7673EBA708C2}" srcOrd="1" destOrd="0" parTransId="{9BA8508E-93FB-49B0-A537-6DD9F0E86470}" sibTransId="{4A55C1AE-65F7-49ED-A79A-FB72A0CB31E4}"/>
    <dgm:cxn modelId="{38B9E0DA-C1A9-488F-9D27-E27C9B67CC02}" type="presOf" srcId="{CE6597F2-771C-45E1-AC81-8F24C9F3A616}" destId="{9C7E255A-7288-4158-A655-F7E6F11388C1}" srcOrd="0" destOrd="0" presId="urn:microsoft.com/office/officeart/2005/8/layout/balance1"/>
    <dgm:cxn modelId="{167D870B-3002-401D-B83E-493D1C6875FF}" type="presOf" srcId="{B2FFDF0A-A99B-4A75-89B9-7673EBA708C2}" destId="{9EAD2ABF-C096-477D-A52D-AD5B9366686C}" srcOrd="0" destOrd="0" presId="urn:microsoft.com/office/officeart/2005/8/layout/balance1"/>
    <dgm:cxn modelId="{74B6C742-5561-4203-8E2D-50F99CD901B6}" type="presOf" srcId="{50F56E77-EC54-4605-B152-E6F385132E65}" destId="{73556CA5-04EC-412C-8655-DADD403BCF3D}" srcOrd="0" destOrd="0" presId="urn:microsoft.com/office/officeart/2005/8/layout/balance1"/>
    <dgm:cxn modelId="{FA627469-D687-4033-B201-7190CAF1CE66}" type="presOf" srcId="{90AE31A9-B38B-4BF7-A932-FC6EE8D58ADA}" destId="{678C9879-99F3-43EB-A995-86C0D44A23BD}" srcOrd="0" destOrd="0" presId="urn:microsoft.com/office/officeart/2005/8/layout/balance1"/>
    <dgm:cxn modelId="{E2188218-A006-4A6F-B397-61473B25029D}" type="presOf" srcId="{A7D43639-633F-4BD1-8611-364A5D08B528}" destId="{96EAC3CF-70EC-4C88-870F-D9244A5C8DBA}" srcOrd="0" destOrd="0" presId="urn:microsoft.com/office/officeart/2005/8/layout/balance1"/>
    <dgm:cxn modelId="{1E17D608-CED9-4A9B-968E-2CDE327E44C8}" type="presOf" srcId="{65439F6C-1628-41BD-B5A7-B791ACD3F8EC}" destId="{8E644912-E53A-4499-A03D-7F0195022F02}" srcOrd="0" destOrd="0" presId="urn:microsoft.com/office/officeart/2005/8/layout/balance1"/>
    <dgm:cxn modelId="{98B305C9-A1B4-4B58-9337-68F0F22EE39F}" srcId="{344065E7-3BD0-4B22-A19C-A1B0F166D400}" destId="{CE6597F2-771C-45E1-AC81-8F24C9F3A616}" srcOrd="1" destOrd="0" parTransId="{365C8F91-D519-4455-B606-D271AD6F3059}" sibTransId="{3CE2B614-DCB8-41E6-A668-E1601DCAD81D}"/>
    <dgm:cxn modelId="{C82050A4-02B2-44D5-AFF0-75CED7F16A73}" srcId="{50F56E77-EC54-4605-B152-E6F385132E65}" destId="{A7D43639-633F-4BD1-8611-364A5D08B528}" srcOrd="1" destOrd="0" parTransId="{8B4E43BD-B30E-4606-B805-595866E917F0}" sibTransId="{B191A35E-38D6-4F27-A845-ADE80AED306A}"/>
    <dgm:cxn modelId="{9ADC20BB-4F59-4B41-A254-2B7B1553D6CC}" type="presParOf" srcId="{73556CA5-04EC-412C-8655-DADD403BCF3D}" destId="{836A165D-E652-4C05-85C3-D26AC9A6B807}" srcOrd="0" destOrd="0" presId="urn:microsoft.com/office/officeart/2005/8/layout/balance1"/>
    <dgm:cxn modelId="{3A1C83B6-76BD-4EDF-BADE-549392B88D18}" type="presParOf" srcId="{73556CA5-04EC-412C-8655-DADD403BCF3D}" destId="{9A3EB4B4-FA4A-48D5-85A9-379BB5CCBD62}" srcOrd="1" destOrd="0" presId="urn:microsoft.com/office/officeart/2005/8/layout/balance1"/>
    <dgm:cxn modelId="{DF2F39FE-2B31-48EE-817B-48427056AE0C}" type="presParOf" srcId="{9A3EB4B4-FA4A-48D5-85A9-379BB5CCBD62}" destId="{F603135C-D9DD-43BA-B3F6-9E04ECB5EBCE}" srcOrd="0" destOrd="0" presId="urn:microsoft.com/office/officeart/2005/8/layout/balance1"/>
    <dgm:cxn modelId="{EBACD467-846E-4012-B6B1-3F19D1DD5AA6}" type="presParOf" srcId="{9A3EB4B4-FA4A-48D5-85A9-379BB5CCBD62}" destId="{96EAC3CF-70EC-4C88-870F-D9244A5C8DBA}" srcOrd="1" destOrd="0" presId="urn:microsoft.com/office/officeart/2005/8/layout/balance1"/>
    <dgm:cxn modelId="{D3F15771-200D-443B-BA84-E5C9B718A04A}" type="presParOf" srcId="{73556CA5-04EC-412C-8655-DADD403BCF3D}" destId="{68AFCB76-BA34-4A01-BEC3-8AE1FA94F51D}" srcOrd="2" destOrd="0" presId="urn:microsoft.com/office/officeart/2005/8/layout/balance1"/>
    <dgm:cxn modelId="{F6566EF1-6310-4B26-8D3F-537D28F024C6}" type="presParOf" srcId="{68AFCB76-BA34-4A01-BEC3-8AE1FA94F51D}" destId="{7778C367-1001-4CD9-AE7A-4AED719BA123}" srcOrd="0" destOrd="0" presId="urn:microsoft.com/office/officeart/2005/8/layout/balance1"/>
    <dgm:cxn modelId="{3BD4CE98-B231-4AD5-B6BF-F596EB0A4B11}" type="presParOf" srcId="{68AFCB76-BA34-4A01-BEC3-8AE1FA94F51D}" destId="{892F90A3-553C-4D18-9F55-5E48F0D0C381}" srcOrd="1" destOrd="0" presId="urn:microsoft.com/office/officeart/2005/8/layout/balance1"/>
    <dgm:cxn modelId="{F3A283C6-A16F-4A4F-A2C7-D7433070917A}" type="presParOf" srcId="{68AFCB76-BA34-4A01-BEC3-8AE1FA94F51D}" destId="{3DF8833E-CD36-4F71-BD2B-F2CB28FA426E}" srcOrd="2" destOrd="0" presId="urn:microsoft.com/office/officeart/2005/8/layout/balance1"/>
    <dgm:cxn modelId="{CAF30213-84B6-4474-9CAB-759578CF2CC6}" type="presParOf" srcId="{68AFCB76-BA34-4A01-BEC3-8AE1FA94F51D}" destId="{BD2ED8FC-4312-456D-B118-2912EB4F2B1E}" srcOrd="3" destOrd="0" presId="urn:microsoft.com/office/officeart/2005/8/layout/balance1"/>
    <dgm:cxn modelId="{899F2406-095E-46D1-AADB-2352D257B291}" type="presParOf" srcId="{68AFCB76-BA34-4A01-BEC3-8AE1FA94F51D}" destId="{9EAD2ABF-C096-477D-A52D-AD5B9366686C}" srcOrd="4" destOrd="0" presId="urn:microsoft.com/office/officeart/2005/8/layout/balance1"/>
    <dgm:cxn modelId="{323A85B2-970F-45A4-9185-3A2A052079F1}" type="presParOf" srcId="{68AFCB76-BA34-4A01-BEC3-8AE1FA94F51D}" destId="{8E644912-E53A-4499-A03D-7F0195022F02}" srcOrd="5" destOrd="0" presId="urn:microsoft.com/office/officeart/2005/8/layout/balance1"/>
    <dgm:cxn modelId="{295AEAEE-4002-4918-BC1E-0090AF098E72}" type="presParOf" srcId="{68AFCB76-BA34-4A01-BEC3-8AE1FA94F51D}" destId="{678C9879-99F3-43EB-A995-86C0D44A23BD}" srcOrd="6" destOrd="0" presId="urn:microsoft.com/office/officeart/2005/8/layout/balance1"/>
    <dgm:cxn modelId="{A67D3A08-394D-48BF-B1A8-EB039EA5E7CE}" type="presParOf" srcId="{68AFCB76-BA34-4A01-BEC3-8AE1FA94F51D}" destId="{9C7E255A-7288-4158-A655-F7E6F11388C1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3135C-D9DD-43BA-B3F6-9E04ECB5EBCE}">
      <dsp:nvSpPr>
        <dsp:cNvPr id="0" name=""/>
        <dsp:cNvSpPr/>
      </dsp:nvSpPr>
      <dsp:spPr>
        <a:xfrm>
          <a:off x="713183" y="22469"/>
          <a:ext cx="1353120" cy="751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rgbClr val="557381"/>
              </a:solidFill>
              <a:latin typeface="Akrobat Black" panose="00000A00000000000000" pitchFamily="50" charset="-52"/>
            </a:rPr>
            <a:t>Доходы</a:t>
          </a:r>
        </a:p>
      </dsp:txBody>
      <dsp:txXfrm>
        <a:off x="735201" y="44487"/>
        <a:ext cx="1309084" cy="707697"/>
      </dsp:txXfrm>
    </dsp:sp>
    <dsp:sp modelId="{96EAC3CF-70EC-4C88-870F-D9244A5C8DBA}">
      <dsp:nvSpPr>
        <dsp:cNvPr id="0" name=""/>
        <dsp:cNvSpPr/>
      </dsp:nvSpPr>
      <dsp:spPr>
        <a:xfrm>
          <a:off x="2464647" y="11809"/>
          <a:ext cx="1335408" cy="75483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  <a:sp3d extrusionH="57150">
            <a:bevelT h="25400" prst="softRound"/>
          </a:sp3d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>
              <a:solidFill>
                <a:schemeClr val="accent2">
                  <a:lumMod val="75000"/>
                </a:schemeClr>
              </a:solidFill>
              <a:latin typeface="Akrobat Black" panose="00000A00000000000000" pitchFamily="50" charset="-52"/>
            </a:rPr>
            <a:t>Расходы</a:t>
          </a:r>
        </a:p>
      </dsp:txBody>
      <dsp:txXfrm>
        <a:off x="2486755" y="33917"/>
        <a:ext cx="1291192" cy="710614"/>
      </dsp:txXfrm>
    </dsp:sp>
    <dsp:sp modelId="{892F90A3-553C-4D18-9F55-5E48F0D0C381}">
      <dsp:nvSpPr>
        <dsp:cNvPr id="0" name=""/>
        <dsp:cNvSpPr/>
      </dsp:nvSpPr>
      <dsp:spPr>
        <a:xfrm>
          <a:off x="1983798" y="3195642"/>
          <a:ext cx="563800" cy="563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DF8833E-CD36-4F71-BD2B-F2CB28FA426E}">
      <dsp:nvSpPr>
        <dsp:cNvPr id="0" name=""/>
        <dsp:cNvSpPr/>
      </dsp:nvSpPr>
      <dsp:spPr>
        <a:xfrm>
          <a:off x="573781" y="2954047"/>
          <a:ext cx="3383834" cy="2366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2ED8FC-4312-456D-B118-2912EB4F2B1E}">
      <dsp:nvSpPr>
        <dsp:cNvPr id="0" name=""/>
        <dsp:cNvSpPr/>
      </dsp:nvSpPr>
      <dsp:spPr>
        <a:xfrm>
          <a:off x="2281793" y="2359197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12499" y="2389903"/>
        <a:ext cx="1288705" cy="567605"/>
      </dsp:txXfrm>
    </dsp:sp>
    <dsp:sp modelId="{9EAD2ABF-C096-477D-A52D-AD5B9366686C}">
      <dsp:nvSpPr>
        <dsp:cNvPr id="0" name=""/>
        <dsp:cNvSpPr/>
      </dsp:nvSpPr>
      <dsp:spPr>
        <a:xfrm rot="240000">
          <a:off x="2302090" y="1661939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32796" y="1692645"/>
        <a:ext cx="1288705" cy="567605"/>
      </dsp:txXfrm>
    </dsp:sp>
    <dsp:sp modelId="{8E644912-E53A-4499-A03D-7F0195022F02}">
      <dsp:nvSpPr>
        <dsp:cNvPr id="0" name=""/>
        <dsp:cNvSpPr/>
      </dsp:nvSpPr>
      <dsp:spPr>
        <a:xfrm rot="240000">
          <a:off x="2302097" y="933826"/>
          <a:ext cx="1350117" cy="62901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2332803" y="964532"/>
        <a:ext cx="1288705" cy="567605"/>
      </dsp:txXfrm>
    </dsp:sp>
    <dsp:sp modelId="{678C9879-99F3-43EB-A995-86C0D44A23BD}">
      <dsp:nvSpPr>
        <dsp:cNvPr id="0" name=""/>
        <dsp:cNvSpPr/>
      </dsp:nvSpPr>
      <dsp:spPr>
        <a:xfrm rot="240000">
          <a:off x="669766" y="2227125"/>
          <a:ext cx="1350117" cy="62901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700472" y="2257831"/>
        <a:ext cx="1288705" cy="567605"/>
      </dsp:txXfrm>
    </dsp:sp>
    <dsp:sp modelId="{9C7E255A-7288-4158-A655-F7E6F11388C1}">
      <dsp:nvSpPr>
        <dsp:cNvPr id="0" name=""/>
        <dsp:cNvSpPr/>
      </dsp:nvSpPr>
      <dsp:spPr>
        <a:xfrm rot="240000">
          <a:off x="718629" y="1550565"/>
          <a:ext cx="1350117" cy="62901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 dirty="0"/>
        </a:p>
      </dsp:txBody>
      <dsp:txXfrm>
        <a:off x="749335" y="1581271"/>
        <a:ext cx="1288705" cy="567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0.18252</cdr:x>
      <cdr:y>0.5</cdr:y>
    </cdr:from>
    <cdr:to>
      <cdr:x>0.27591</cdr:x>
      <cdr:y>0.63813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EA66D33E-92FC-4019-B207-6EE23873EF06}"/>
            </a:ext>
          </a:extLst>
        </cdr:cNvPr>
        <cdr:cNvSpPr txBox="1"/>
      </cdr:nvSpPr>
      <cdr:spPr>
        <a:xfrm xmlns:a="http://schemas.openxmlformats.org/drawingml/2006/main">
          <a:off x="1358901" y="9117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0.29126</cdr:x>
      <cdr:y>0.2063</cdr:y>
    </cdr:from>
    <cdr:to>
      <cdr:x>0.40512</cdr:x>
      <cdr:y>0.34444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0517E1E1-2AC8-49B3-BA9D-1D9E0857942C}"/>
            </a:ext>
          </a:extLst>
        </cdr:cNvPr>
        <cdr:cNvSpPr txBox="1"/>
      </cdr:nvSpPr>
      <cdr:spPr>
        <a:xfrm xmlns:a="http://schemas.openxmlformats.org/drawingml/2006/main">
          <a:off x="2168526" y="3761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  <cdr:relSizeAnchor xmlns:cdr="http://schemas.openxmlformats.org/drawingml/2006/chartDrawing">
    <cdr:from>
      <cdr:x>0.57655</cdr:x>
      <cdr:y>0.20749</cdr:y>
    </cdr:from>
    <cdr:to>
      <cdr:x>0.66994</cdr:x>
      <cdr:y>0.34562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4A3281F0-7106-4095-85DF-92131E01C5F0}"/>
            </a:ext>
          </a:extLst>
        </cdr:cNvPr>
        <cdr:cNvSpPr txBox="1"/>
      </cdr:nvSpPr>
      <cdr:spPr>
        <a:xfrm xmlns:a="http://schemas.openxmlformats.org/drawingml/2006/main">
          <a:off x="4292601" y="378353"/>
          <a:ext cx="6953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Akrobat Black" panose="00000A00000000000000" pitchFamily="50" charset="-52"/>
            </a:rPr>
            <a:t>Доходы</a:t>
          </a:r>
        </a:p>
      </cdr:txBody>
    </cdr:sp>
  </cdr:relSizeAnchor>
  <cdr:relSizeAnchor xmlns:cdr="http://schemas.openxmlformats.org/drawingml/2006/chartDrawing">
    <cdr:from>
      <cdr:x>0.68785</cdr:x>
      <cdr:y>0.47792</cdr:y>
    </cdr:from>
    <cdr:to>
      <cdr:x>0.80171</cdr:x>
      <cdr:y>0.61606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xmlns="" id="{39CBD654-D98D-4D32-914F-49222F509F64}"/>
            </a:ext>
          </a:extLst>
        </cdr:cNvPr>
        <cdr:cNvSpPr txBox="1"/>
      </cdr:nvSpPr>
      <cdr:spPr>
        <a:xfrm xmlns:a="http://schemas.openxmlformats.org/drawingml/2006/main">
          <a:off x="5121276" y="871497"/>
          <a:ext cx="847725" cy="251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solidFill>
                <a:schemeClr val="bg1"/>
              </a:solidFill>
              <a:latin typeface="Akrobat Black" panose="00000A00000000000000" pitchFamily="50" charset="-52"/>
            </a:rPr>
            <a:t>Расходы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0.13231</cdr:x>
      <cdr:y>0.86406</cdr:y>
    </cdr:from>
    <cdr:to>
      <cdr:x>0.35713</cdr:x>
      <cdr:y>0.91159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xmlns="" id="{A8E60E68-F6E5-40EE-B942-EB9B7944E8C8}"/>
            </a:ext>
          </a:extLst>
        </cdr:cNvPr>
        <cdr:cNvSpPr txBox="1"/>
      </cdr:nvSpPr>
      <cdr:spPr>
        <a:xfrm xmlns:a="http://schemas.openxmlformats.org/drawingml/2006/main">
          <a:off x="1286918" y="5709564"/>
          <a:ext cx="2186716" cy="3140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</a:rPr>
            <a:t>11 506,13тыс.руб</a:t>
          </a:r>
          <a:r>
            <a:rPr lang="ru-RU" sz="1200" b="1" dirty="0">
              <a:solidFill>
                <a:srgbClr val="FF0000"/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0.36734</cdr:x>
      <cdr:y>0.86649</cdr:y>
    </cdr:from>
    <cdr:to>
      <cdr:x>0.5976</cdr:x>
      <cdr:y>0.91386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xmlns="" id="{FF4A2260-C2CA-409A-8837-402862EB39C8}"/>
            </a:ext>
          </a:extLst>
        </cdr:cNvPr>
        <cdr:cNvSpPr txBox="1"/>
      </cdr:nvSpPr>
      <cdr:spPr>
        <a:xfrm xmlns:a="http://schemas.openxmlformats.org/drawingml/2006/main">
          <a:off x="3572917" y="5725622"/>
          <a:ext cx="2239653" cy="313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</a:rPr>
            <a:t>11 549,98тыс.руб</a:t>
          </a:r>
          <a:r>
            <a:rPr lang="ru-RU" sz="1200" b="1" dirty="0">
              <a:solidFill>
                <a:srgbClr val="FF0000"/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0.62727</cdr:x>
      <cdr:y>0.87123</cdr:y>
    </cdr:from>
    <cdr:to>
      <cdr:x>0.86742</cdr:x>
      <cdr:y>0.91521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xmlns="" id="{BC2509D4-1D4B-4EAA-8E68-4F3D8D05F334}"/>
            </a:ext>
          </a:extLst>
        </cdr:cNvPr>
        <cdr:cNvSpPr txBox="1"/>
      </cdr:nvSpPr>
      <cdr:spPr>
        <a:xfrm xmlns:a="http://schemas.openxmlformats.org/drawingml/2006/main">
          <a:off x="6101199" y="5756935"/>
          <a:ext cx="2335818" cy="2906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00"/>
              </a:solidFill>
            </a:rPr>
            <a:t>11 571,15тыс.руб</a:t>
          </a:r>
          <a:r>
            <a:rPr lang="ru-RU" sz="1600" b="1" dirty="0">
              <a:solidFill>
                <a:srgbClr val="FF0000"/>
              </a:solidFill>
            </a:rPr>
            <a:t>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0.27659</cdr:x>
      <cdr:y>0.75968</cdr:y>
    </cdr:from>
    <cdr:to>
      <cdr:x>0.36865</cdr:x>
      <cdr:y>0.90528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7300" y="4770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0.27019</cdr:x>
      <cdr:y>0.82844</cdr:y>
    </cdr:from>
    <cdr:to>
      <cdr:x>0.32773</cdr:x>
      <cdr:y>0.86888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683800" y="5202600"/>
          <a:ext cx="571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FA6E91-7409-462A-A8B0-0BEE07C7C9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100" y="2133600"/>
            <a:ext cx="9351261" cy="2118551"/>
          </a:xfrm>
        </p:spPr>
        <p:txBody>
          <a:bodyPr/>
          <a:lstStyle/>
          <a:p>
            <a:pPr algn="ctr"/>
            <a:r>
              <a:rPr lang="ru-RU" sz="6600" b="1" dirty="0">
                <a:ln w="6600">
                  <a:solidFill>
                    <a:schemeClr val="accent2"/>
                  </a:solidFill>
                  <a:prstDash val="solid"/>
                </a:ln>
                <a:gradFill flip="none" rotWithShape="1">
                  <a:gsLst>
                    <a:gs pos="0">
                      <a:schemeClr val="accent2">
                        <a:lumMod val="40000"/>
                        <a:lumOff val="60000"/>
                      </a:schemeClr>
                    </a:gs>
                    <a:gs pos="50000">
                      <a:schemeClr val="accent2">
                        <a:lumMod val="20000"/>
                        <a:lumOff val="80000"/>
                      </a:scheme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38100" dir="2700000" algn="tl" rotWithShape="0">
                    <a:schemeClr val="accent2"/>
                  </a:outerShdw>
                </a:effectLst>
                <a:latin typeface="Impact" panose="020B0806030902050204" pitchFamily="34" charset="0"/>
              </a:rPr>
              <a:t>БЮДЖЕТ</a:t>
            </a:r>
            <a: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sz="6600" dirty="0">
                <a:solidFill>
                  <a:schemeClr val="accent2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Добровского сельского поселения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2024-2025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B4792-EF64-4B66-A26B-66D39E253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3425" y="4563823"/>
            <a:ext cx="7766936" cy="10968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проекту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Добровского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совета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Симферопольского района Республики Крым от __________г. № ___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79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Прогноз по налоговым доходам на</a:t>
            </a:r>
            <a:br>
              <a:rPr lang="ru-RU" dirty="0" smtClean="0"/>
            </a:br>
            <a:r>
              <a:rPr lang="ru-RU" dirty="0" smtClean="0"/>
              <a:t> 2023-2025 годы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44523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0474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Прогноз по неналоговым доходам на</a:t>
            </a:r>
            <a:br>
              <a:rPr lang="ru-RU" dirty="0" smtClean="0"/>
            </a:br>
            <a:r>
              <a:rPr lang="ru-RU" dirty="0" smtClean="0"/>
              <a:t> 2023-2025 годы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90705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1455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F6FCB6F7-34BC-467D-AE6F-13470D4BC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0993363"/>
              </p:ext>
            </p:extLst>
          </p:nvPr>
        </p:nvGraphicFramePr>
        <p:xfrm>
          <a:off x="358965" y="123166"/>
          <a:ext cx="9726523" cy="660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87599" y="1783688"/>
            <a:ext cx="13893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197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/>
              <a:t>10 910,45</a:t>
            </a:r>
            <a:endParaRPr lang="en-US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40300" y="1744348"/>
            <a:ext cx="119885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197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10 </a:t>
            </a:r>
            <a:r>
              <a:rPr lang="ru-RU" sz="1600" b="1" dirty="0" smtClean="0"/>
              <a:t>928,39</a:t>
            </a:r>
            <a:endParaRPr lang="en-US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200900" y="1744348"/>
            <a:ext cx="12623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197" b="0" i="0" u="none" strike="noStrike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10 </a:t>
            </a:r>
            <a:r>
              <a:rPr lang="ru-RU" sz="1600" b="1" dirty="0" smtClean="0"/>
              <a:t>928,39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1891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D48D25A1-BCE3-407D-AD8F-10CB8A5D0EB8}"/>
              </a:ext>
            </a:extLst>
          </p:cNvPr>
          <p:cNvCxnSpPr>
            <a:cxnSpLocks/>
          </p:cNvCxnSpPr>
          <p:nvPr/>
        </p:nvCxnSpPr>
        <p:spPr>
          <a:xfrm>
            <a:off x="9227626" y="4059272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E96883A1-0983-42D3-916C-740A8269421F}"/>
              </a:ext>
            </a:extLst>
          </p:cNvPr>
          <p:cNvCxnSpPr>
            <a:cxnSpLocks/>
          </p:cNvCxnSpPr>
          <p:nvPr/>
        </p:nvCxnSpPr>
        <p:spPr>
          <a:xfrm>
            <a:off x="8597096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718A3A66-2F49-4FB3-A651-FD8EC619E143}"/>
              </a:ext>
            </a:extLst>
          </p:cNvPr>
          <p:cNvCxnSpPr>
            <a:cxnSpLocks/>
          </p:cNvCxnSpPr>
          <p:nvPr/>
        </p:nvCxnSpPr>
        <p:spPr>
          <a:xfrm>
            <a:off x="7402001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A4FD0376-A506-4407-AD37-3CFA7026C6A2}"/>
              </a:ext>
            </a:extLst>
          </p:cNvPr>
          <p:cNvCxnSpPr>
            <a:cxnSpLocks/>
          </p:cNvCxnSpPr>
          <p:nvPr/>
        </p:nvCxnSpPr>
        <p:spPr>
          <a:xfrm>
            <a:off x="7998901" y="4041774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833300CC-3EB7-4028-87A2-23807A2D4DFC}"/>
              </a:ext>
            </a:extLst>
          </p:cNvPr>
          <p:cNvCxnSpPr>
            <a:cxnSpLocks/>
          </p:cNvCxnSpPr>
          <p:nvPr/>
        </p:nvCxnSpPr>
        <p:spPr>
          <a:xfrm>
            <a:off x="6135618" y="4059273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B644A65-31A3-435D-99FE-2DBC186E4D29}"/>
              </a:ext>
            </a:extLst>
          </p:cNvPr>
          <p:cNvCxnSpPr>
            <a:cxnSpLocks/>
          </p:cNvCxnSpPr>
          <p:nvPr/>
        </p:nvCxnSpPr>
        <p:spPr>
          <a:xfrm>
            <a:off x="6745218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C3BD4F85-9BE8-424D-B74D-99EAF2F5A585}"/>
              </a:ext>
            </a:extLst>
          </p:cNvPr>
          <p:cNvCxnSpPr>
            <a:cxnSpLocks/>
          </p:cNvCxnSpPr>
          <p:nvPr/>
        </p:nvCxnSpPr>
        <p:spPr>
          <a:xfrm>
            <a:off x="4887843" y="4041775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779175B7-33BA-48E0-B44E-F3192ADEFE95}"/>
              </a:ext>
            </a:extLst>
          </p:cNvPr>
          <p:cNvCxnSpPr>
            <a:cxnSpLocks/>
          </p:cNvCxnSpPr>
          <p:nvPr/>
        </p:nvCxnSpPr>
        <p:spPr>
          <a:xfrm>
            <a:off x="5482057" y="4059273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5DBF25A4-AC6F-46D2-B106-4D571AF722E6}"/>
              </a:ext>
            </a:extLst>
          </p:cNvPr>
          <p:cNvCxnSpPr>
            <a:cxnSpLocks/>
          </p:cNvCxnSpPr>
          <p:nvPr/>
        </p:nvCxnSpPr>
        <p:spPr>
          <a:xfrm>
            <a:off x="30272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017E43A9-3B1D-4CAF-AD12-E29669B28E5F}"/>
              </a:ext>
            </a:extLst>
          </p:cNvPr>
          <p:cNvCxnSpPr>
            <a:cxnSpLocks/>
          </p:cNvCxnSpPr>
          <p:nvPr/>
        </p:nvCxnSpPr>
        <p:spPr>
          <a:xfrm>
            <a:off x="1769993" y="4041775"/>
            <a:ext cx="0" cy="416083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DA83F69F-E22D-47D9-B2DA-7A1B14A0F4BB}"/>
              </a:ext>
            </a:extLst>
          </p:cNvPr>
          <p:cNvCxnSpPr>
            <a:cxnSpLocks/>
          </p:cNvCxnSpPr>
          <p:nvPr/>
        </p:nvCxnSpPr>
        <p:spPr>
          <a:xfrm>
            <a:off x="2433568" y="4199021"/>
            <a:ext cx="0" cy="996515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AE1E04E-AFD9-4EDF-9360-D8FA74E3E95C}"/>
              </a:ext>
            </a:extLst>
          </p:cNvPr>
          <p:cNvCxnSpPr/>
          <p:nvPr/>
        </p:nvCxnSpPr>
        <p:spPr>
          <a:xfrm>
            <a:off x="1160393" y="4121275"/>
            <a:ext cx="0" cy="781030"/>
          </a:xfrm>
          <a:prstGeom prst="line">
            <a:avLst/>
          </a:prstGeom>
          <a:ln w="1905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E895CD91-E990-4DC9-BCA0-BFCBDD46D3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430" y="3711741"/>
            <a:ext cx="8647619" cy="48571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F0AA1C-F56A-4123-AFF2-6F927F60ED89}"/>
              </a:ext>
            </a:extLst>
          </p:cNvPr>
          <p:cNvSpPr/>
          <p:nvPr/>
        </p:nvSpPr>
        <p:spPr>
          <a:xfrm>
            <a:off x="30093" y="304442"/>
            <a:ext cx="10394480" cy="50321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</a:t>
            </a:r>
            <a:endParaRPr lang="ru-RU" sz="1400" b="1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F5454AE-04E8-4EF9-B945-DF4B7FF11EE1}"/>
              </a:ext>
            </a:extLst>
          </p:cNvPr>
          <p:cNvSpPr/>
          <p:nvPr/>
        </p:nvSpPr>
        <p:spPr>
          <a:xfrm>
            <a:off x="140677" y="952038"/>
            <a:ext cx="9636369" cy="763029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FA168AA-FE3B-4239-9ABC-5FE1DC9A0CB0}"/>
              </a:ext>
            </a:extLst>
          </p:cNvPr>
          <p:cNvSpPr/>
          <p:nvPr/>
        </p:nvSpPr>
        <p:spPr>
          <a:xfrm>
            <a:off x="140677" y="1875094"/>
            <a:ext cx="9636369" cy="147091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расходов </a:t>
            </a:r>
            <a:r>
              <a:rPr lang="ru-RU" sz="2000" dirty="0"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   </a:t>
            </a:r>
            <a:endParaRPr lang="ru-RU" sz="12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2667495-95CF-4A3A-BD87-DAE87C259BCF}"/>
              </a:ext>
            </a:extLst>
          </p:cNvPr>
          <p:cNvSpPr/>
          <p:nvPr/>
        </p:nvSpPr>
        <p:spPr>
          <a:xfrm>
            <a:off x="486975" y="4902305"/>
            <a:ext cx="1519310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01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Общегосударствен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</a:p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dirty="0" err="1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ные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вопросы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27894302-571D-4DD9-99E9-742CD8E44283}"/>
              </a:ext>
            </a:extLst>
          </p:cNvPr>
          <p:cNvSpPr/>
          <p:nvPr/>
        </p:nvSpPr>
        <p:spPr>
          <a:xfrm>
            <a:off x="127210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02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оборона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D1C1F39-C8DA-4621-8057-4B695C2C3393}"/>
              </a:ext>
            </a:extLst>
          </p:cNvPr>
          <p:cNvSpPr/>
          <p:nvPr/>
        </p:nvSpPr>
        <p:spPr>
          <a:xfrm>
            <a:off x="1861695" y="5195536"/>
            <a:ext cx="151931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03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безопасность и правоохранительная деятельность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B5E59EC-D4A9-4B39-9A97-85533FADF6AE}"/>
              </a:ext>
            </a:extLst>
          </p:cNvPr>
          <p:cNvSpPr/>
          <p:nvPr/>
        </p:nvSpPr>
        <p:spPr>
          <a:xfrm>
            <a:off x="2557781" y="4444520"/>
            <a:ext cx="119169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 algn="just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04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Национальная экономика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116FC09B-D5F9-4E32-9F66-8F3576F0A378}"/>
              </a:ext>
            </a:extLst>
          </p:cNvPr>
          <p:cNvSpPr/>
          <p:nvPr/>
        </p:nvSpPr>
        <p:spPr>
          <a:xfrm>
            <a:off x="3236414" y="5036925"/>
            <a:ext cx="1519310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05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Жилищно-коммунальное хозяйство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D5981375-6217-4FEC-A303-0F197D756088}"/>
              </a:ext>
            </a:extLst>
          </p:cNvPr>
          <p:cNvSpPr/>
          <p:nvPr/>
        </p:nvSpPr>
        <p:spPr>
          <a:xfrm>
            <a:off x="3834131" y="4444520"/>
            <a:ext cx="95376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06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Охрана окружающей среды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8174F9C-2157-40C5-AB0F-AC50907FAC68}"/>
              </a:ext>
            </a:extLst>
          </p:cNvPr>
          <p:cNvSpPr/>
          <p:nvPr/>
        </p:nvSpPr>
        <p:spPr>
          <a:xfrm>
            <a:off x="4311015" y="5022338"/>
            <a:ext cx="1156824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07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Образование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318066FA-0B68-4D8E-A3FC-365EA3F0C274}"/>
              </a:ext>
            </a:extLst>
          </p:cNvPr>
          <p:cNvSpPr/>
          <p:nvPr/>
        </p:nvSpPr>
        <p:spPr>
          <a:xfrm>
            <a:off x="5001407" y="4460954"/>
            <a:ext cx="1156824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08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Культура, кинематография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FAE60ED-9C74-4E1A-8251-04CB17EA6118}"/>
              </a:ext>
            </a:extLst>
          </p:cNvPr>
          <p:cNvSpPr/>
          <p:nvPr/>
        </p:nvSpPr>
        <p:spPr>
          <a:xfrm>
            <a:off x="5467839" y="5022338"/>
            <a:ext cx="1424231" cy="240066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09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Здравоохранение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1CAE75A0-A13D-4320-8E99-CAB7C520C609}"/>
              </a:ext>
            </a:extLst>
          </p:cNvPr>
          <p:cNvSpPr/>
          <p:nvPr/>
        </p:nvSpPr>
        <p:spPr>
          <a:xfrm>
            <a:off x="6285231" y="4457858"/>
            <a:ext cx="1036319" cy="38779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Социальная политика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E630C1F7-CC9A-412D-B1A8-6F3C935CDDC9}"/>
              </a:ext>
            </a:extLst>
          </p:cNvPr>
          <p:cNvSpPr/>
          <p:nvPr/>
        </p:nvSpPr>
        <p:spPr>
          <a:xfrm>
            <a:off x="6892070" y="5022338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11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Физическая культура и сорт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BB4F616-A436-4F00-A7A8-FFFD21FC499C}"/>
              </a:ext>
            </a:extLst>
          </p:cNvPr>
          <p:cNvSpPr/>
          <p:nvPr/>
        </p:nvSpPr>
        <p:spPr>
          <a:xfrm>
            <a:off x="7550176" y="4428730"/>
            <a:ext cx="1036319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12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Средства массовой информации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18EB19E9-2D02-4C23-8637-F29D487B8A1D}"/>
              </a:ext>
            </a:extLst>
          </p:cNvPr>
          <p:cNvSpPr/>
          <p:nvPr/>
        </p:nvSpPr>
        <p:spPr>
          <a:xfrm>
            <a:off x="8091290" y="5027248"/>
            <a:ext cx="1261330" cy="683264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Обслуживание государственного и муниципального долга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2E28C38D-8758-4469-B2BE-D27C83E9DD93}"/>
              </a:ext>
            </a:extLst>
          </p:cNvPr>
          <p:cNvSpPr/>
          <p:nvPr/>
        </p:nvSpPr>
        <p:spPr>
          <a:xfrm>
            <a:off x="8800050" y="4444678"/>
            <a:ext cx="1424231" cy="535531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6350" indent="-6350">
              <a:lnSpc>
                <a:spcPct val="8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общего характера</a:t>
            </a:r>
            <a:endParaRPr lang="ru-RU" sz="900" dirty="0">
              <a:solidFill>
                <a:schemeClr val="tx2">
                  <a:lumMod val="75000"/>
                </a:schemeClr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8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1592013"/>
              </p:ext>
            </p:extLst>
          </p:nvPr>
        </p:nvGraphicFramePr>
        <p:xfrm>
          <a:off x="769310" y="642028"/>
          <a:ext cx="87312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09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Диаграмма 28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0402593"/>
              </p:ext>
            </p:extLst>
          </p:nvPr>
        </p:nvGraphicFramePr>
        <p:xfrm>
          <a:off x="288000" y="360000"/>
          <a:ext cx="9932839" cy="6280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13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: фигура 2">
            <a:extLst>
              <a:ext uri="{FF2B5EF4-FFF2-40B4-BE49-F238E27FC236}">
                <a16:creationId xmlns:a16="http://schemas.microsoft.com/office/drawing/2014/main" xmlns="" id="{CEBE62B2-E820-4EBC-A04B-8FD749456D60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503785"/>
              </p:ext>
            </p:extLst>
          </p:nvPr>
        </p:nvGraphicFramePr>
        <p:xfrm>
          <a:off x="5689600" y="0"/>
          <a:ext cx="65024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830F55E6-7FA5-4925-A418-6C6B2A5BD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7069096"/>
              </p:ext>
            </p:extLst>
          </p:nvPr>
        </p:nvGraphicFramePr>
        <p:xfrm>
          <a:off x="266700" y="102148"/>
          <a:ext cx="5422900" cy="675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180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xmlns="" id="{91AF7E46-9E35-49E0-B18D-B47B38E55D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5596142"/>
              </p:ext>
            </p:extLst>
          </p:nvPr>
        </p:nvGraphicFramePr>
        <p:xfrm>
          <a:off x="760684" y="457200"/>
          <a:ext cx="9237332" cy="606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46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4613189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480990" y="2515645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27 038 882</a:t>
            </a:r>
            <a:endParaRPr lang="ru-RU" sz="1400" dirty="0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259902" y="26797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2023-2025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гг.</a:t>
            </a:r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97766" y="1696566"/>
            <a:ext cx="36122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74674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39443" y="4133487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альтернативный процесс 5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44919" y="4993371"/>
            <a:ext cx="1216363" cy="287084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Блок-схема: альтернативный процесс 4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22967" y="5385637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Блок-схема: альтернативный процесс 53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2528443" y="6245520"/>
            <a:ext cx="1216363" cy="295323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34633" y="2117124"/>
            <a:ext cx="1718850" cy="4613189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4706653" y="3056237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6425503" y="3039762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5" name="Блок-схема: альтернативный процесс 6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06946" y="2928376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141956" y="26191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27 619 106</a:t>
            </a:r>
            <a:endParaRPr lang="ru-RU" sz="1400" dirty="0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35163" y="170480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72" name="Блок-схема: альтернативный процесс 71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6217690" y="3779696"/>
            <a:ext cx="1216363" cy="281558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1620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2024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75" name="Блок-схема: альтернативный процесс 74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29994" y="4166438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Блок-схема: альтернативный процесс 76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35470" y="5026322"/>
            <a:ext cx="1216363" cy="287084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альтернативный процесс 78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4113518" y="5418588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альтернативный процесс 80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6218994" y="6278471"/>
            <a:ext cx="1216363" cy="295323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7"/>
            <a:ext cx="1718850" cy="4613189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8331302" y="3048000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10050152" y="3031525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7" name="Блок-схема: альтернативный процесс 86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7731595" y="2920139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678082" y="2564824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28 108 945</a:t>
            </a:r>
            <a:endParaRPr lang="ru-RU" sz="1400" dirty="0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659812" y="1696566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"Совершенствование местного самоуправления в администрации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</a:t>
            </a:r>
          </a:p>
        </p:txBody>
      </p:sp>
      <p:sp>
        <p:nvSpPr>
          <p:cNvPr id="94" name="Блок-схема: альтернативный процесс 93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9842339" y="3771459"/>
            <a:ext cx="1216363" cy="28155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2025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7" name="Блок-схема: альтернативный процесс 96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54643" y="4158201"/>
            <a:ext cx="3152956" cy="962042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Блок-схема: альтернативный процесс 98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60119" y="5018085"/>
            <a:ext cx="1216363" cy="2870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Блок-схема: альтернативный процесс 100">
            <a:extLst>
              <a:ext uri="{FF2B5EF4-FFF2-40B4-BE49-F238E27FC236}">
                <a16:creationId xmlns:a16="http://schemas.microsoft.com/office/drawing/2014/main" xmlns="" id="{1DEC8B80-5B8F-407F-955C-0D85AADB6773}"/>
              </a:ext>
            </a:extLst>
          </p:cNvPr>
          <p:cNvSpPr/>
          <p:nvPr/>
        </p:nvSpPr>
        <p:spPr>
          <a:xfrm>
            <a:off x="7738167" y="5410351"/>
            <a:ext cx="3152956" cy="1048114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Блок-схема: альтернативный процесс 102">
            <a:extLst>
              <a:ext uri="{FF2B5EF4-FFF2-40B4-BE49-F238E27FC236}">
                <a16:creationId xmlns:a16="http://schemas.microsoft.com/office/drawing/2014/main" xmlns="" id="{E665B9D6-457E-42BE-B458-4C5DDB47B43E}"/>
              </a:ext>
            </a:extLst>
          </p:cNvPr>
          <p:cNvSpPr/>
          <p:nvPr/>
        </p:nvSpPr>
        <p:spPr>
          <a:xfrm>
            <a:off x="9843643" y="6270234"/>
            <a:ext cx="1216363" cy="29532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2557196" y="6258781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3 800 000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216529" y="5410351"/>
            <a:ext cx="34387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3975213" y="5463418"/>
            <a:ext cx="3458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6254650" y="6279546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3 900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000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011401C3-7A1B-487E-89F4-0C36257DB49B}"/>
              </a:ext>
            </a:extLst>
          </p:cNvPr>
          <p:cNvSpPr txBox="1"/>
          <p:nvPr/>
        </p:nvSpPr>
        <p:spPr>
          <a:xfrm>
            <a:off x="9855385" y="6279546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3 500 000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460D1801-86CF-4449-9B77-A6B1A75A05D7}"/>
              </a:ext>
            </a:extLst>
          </p:cNvPr>
          <p:cNvSpPr txBox="1"/>
          <p:nvPr/>
        </p:nvSpPr>
        <p:spPr>
          <a:xfrm>
            <a:off x="7707907" y="4133487"/>
            <a:ext cx="343736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</a:t>
            </a:r>
            <a:r>
              <a:rPr lang="ru-RU" sz="1300" dirty="0" smtClean="0">
                <a:latin typeface="Akrobat" panose="00000600000000000000" pitchFamily="50" charset="-52"/>
              </a:rPr>
              <a:t>поселения»</a:t>
            </a:r>
            <a:endParaRPr lang="ru-RU" sz="1300" dirty="0">
              <a:latin typeface="Akrobat" panose="00000600000000000000" pitchFamily="50" charset="-52"/>
            </a:endParaRPr>
          </a:p>
          <a:p>
            <a:pPr indent="180975" algn="ctr"/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707907" y="5463418"/>
            <a:ext cx="33988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безопасности и правоохранительной деятельности»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9768585" y="5026959"/>
            <a:ext cx="1616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10 928 393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6141956" y="5015239"/>
            <a:ext cx="16315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10 928 393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053880" y="4202977"/>
            <a:ext cx="328603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439443" y="4142863"/>
            <a:ext cx="33218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дорожного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806B55-5A6E-470B-B753-2AAB22E11256}"/>
              </a:ext>
            </a:extLst>
          </p:cNvPr>
          <p:cNvSpPr txBox="1"/>
          <p:nvPr/>
        </p:nvSpPr>
        <p:spPr>
          <a:xfrm>
            <a:off x="2483982" y="5004551"/>
            <a:ext cx="149024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10 910 446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67D19CD3-2199-407E-8152-3A57D448CAF0}"/>
              </a:ext>
            </a:extLst>
          </p:cNvPr>
          <p:cNvSpPr txBox="1"/>
          <p:nvPr/>
        </p:nvSpPr>
        <p:spPr>
          <a:xfrm>
            <a:off x="2552155" y="3722598"/>
            <a:ext cx="198034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392BC65E-5CDE-49EB-8EAE-16B29A07C068}"/>
              </a:ext>
            </a:extLst>
          </p:cNvPr>
          <p:cNvSpPr txBox="1"/>
          <p:nvPr/>
        </p:nvSpPr>
        <p:spPr>
          <a:xfrm>
            <a:off x="216529" y="2920139"/>
            <a:ext cx="35091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</a:t>
            </a:r>
            <a:r>
              <a:rPr lang="ru-RU" sz="1300" dirty="0" smtClean="0">
                <a:latin typeface="Akrobat" panose="00000600000000000000" pitchFamily="50" charset="-52"/>
              </a:rPr>
              <a:t>экономики </a:t>
            </a:r>
            <a:r>
              <a:rPr lang="ru-RU" sz="1300" dirty="0" err="1" smtClean="0">
                <a:latin typeface="Akrobat" panose="00000600000000000000" pitchFamily="50" charset="-52"/>
              </a:rPr>
              <a:t>Добровского</a:t>
            </a:r>
            <a:r>
              <a:rPr lang="ru-RU" sz="1300" dirty="0" smtClean="0">
                <a:latin typeface="Akrobat" panose="00000600000000000000" pitchFamily="50" charset="-52"/>
              </a:rPr>
              <a:t> сельского поселения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8DE82375-F0E3-40E2-968C-AB18A4BCA6BC}"/>
              </a:ext>
            </a:extLst>
          </p:cNvPr>
          <p:cNvSpPr txBox="1"/>
          <p:nvPr/>
        </p:nvSpPr>
        <p:spPr>
          <a:xfrm>
            <a:off x="6214300" y="3787353"/>
            <a:ext cx="183812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76EC2B32-D145-40FF-9D2E-808C74160474}"/>
              </a:ext>
            </a:extLst>
          </p:cNvPr>
          <p:cNvSpPr txBox="1"/>
          <p:nvPr/>
        </p:nvSpPr>
        <p:spPr>
          <a:xfrm>
            <a:off x="9839652" y="3777066"/>
            <a:ext cx="184558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</a:t>
            </a:r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00 000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E1EFC69D-8468-4876-9311-20003D983821}"/>
              </a:ext>
            </a:extLst>
          </p:cNvPr>
          <p:cNvSpPr txBox="1"/>
          <p:nvPr/>
        </p:nvSpPr>
        <p:spPr>
          <a:xfrm>
            <a:off x="4035163" y="2972333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09207BCC-1419-420E-AD8E-A403C365E1C7}"/>
              </a:ext>
            </a:extLst>
          </p:cNvPr>
          <p:cNvSpPr txBox="1"/>
          <p:nvPr/>
        </p:nvSpPr>
        <p:spPr>
          <a:xfrm>
            <a:off x="7615813" y="2964600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"Деятельность в сфере национальной экономики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val="36105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1016102" y="634819"/>
            <a:ext cx="1718850" cy="1365577"/>
          </a:xfrm>
          <a:prstGeom prst="flowChartAlternateProcess">
            <a:avLst/>
          </a:prstGeom>
          <a:ln w="28575"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1016102" y="2084173"/>
            <a:ext cx="1718850" cy="3545033"/>
          </a:xfrm>
          <a:prstGeom prst="flowChartAlternateProcess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FE19FC4-4059-4067-BAA9-EC65225D42DE}"/>
              </a:ext>
            </a:extLst>
          </p:cNvPr>
          <p:cNvCxnSpPr/>
          <p:nvPr/>
        </p:nvCxnSpPr>
        <p:spPr>
          <a:xfrm>
            <a:off x="1016102" y="3023286"/>
            <a:ext cx="0" cy="775181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68E283-DF3C-4A5A-81F2-3358A88CA444}"/>
              </a:ext>
            </a:extLst>
          </p:cNvPr>
          <p:cNvCxnSpPr/>
          <p:nvPr/>
        </p:nvCxnSpPr>
        <p:spPr>
          <a:xfrm>
            <a:off x="2734952" y="3006811"/>
            <a:ext cx="0" cy="83207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Блок-схема: альтернативный процесс 14">
            <a:extLst>
              <a:ext uri="{FF2B5EF4-FFF2-40B4-BE49-F238E27FC236}">
                <a16:creationId xmlns:a16="http://schemas.microsoft.com/office/drawing/2014/main" xmlns="" id="{7A1D5CD4-70D1-4737-9F6E-D4EDE4EFF2F9}"/>
              </a:ext>
            </a:extLst>
          </p:cNvPr>
          <p:cNvSpPr/>
          <p:nvPr/>
        </p:nvSpPr>
        <p:spPr>
          <a:xfrm>
            <a:off x="416395" y="2895425"/>
            <a:ext cx="3152956" cy="935159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альтернативный процесс 13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26289" y="1710042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2540305" y="2510034"/>
            <a:ext cx="1216363" cy="274355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xmlns="" id="{1707231E-066B-43B0-B7EC-3C3CA8B8E178}"/>
              </a:ext>
            </a:extLst>
          </p:cNvPr>
          <p:cNvSpPr/>
          <p:nvPr/>
        </p:nvSpPr>
        <p:spPr>
          <a:xfrm>
            <a:off x="716109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AB9C6C2-AB9B-4C95-979F-AD19B6C0CBE5}"/>
              </a:ext>
            </a:extLst>
          </p:cNvPr>
          <p:cNvSpPr/>
          <p:nvPr/>
        </p:nvSpPr>
        <p:spPr>
          <a:xfrm>
            <a:off x="97766" y="139445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Муниципальные программы на </a:t>
            </a:r>
            <a:r>
              <a:rPr lang="ru-RU" sz="2400" b="1" dirty="0" smtClean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2023-2025 </a:t>
            </a:r>
            <a:r>
              <a:rPr lang="ru-RU" sz="2400" b="1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гг.</a:t>
            </a:r>
            <a:endParaRPr lang="ru-RU" sz="1400" b="1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713062" y="900914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альтернативный процесс 15">
            <a:extLst>
              <a:ext uri="{FF2B5EF4-FFF2-40B4-BE49-F238E27FC236}">
                <a16:creationId xmlns:a16="http://schemas.microsoft.com/office/drawing/2014/main" xmlns="" id="{5846F739-1CA9-4FD0-AEE7-2D7257B93AF0}"/>
              </a:ext>
            </a:extLst>
          </p:cNvPr>
          <p:cNvSpPr/>
          <p:nvPr/>
        </p:nvSpPr>
        <p:spPr>
          <a:xfrm>
            <a:off x="2527139" y="3677735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1353629" y="844224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2023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61" name="Блок-схема: альтернативный процесс 60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4706653" y="667770"/>
            <a:ext cx="1718850" cy="136557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4706653" y="2117123"/>
            <a:ext cx="1718850" cy="3614457"/>
          </a:xfrm>
          <a:prstGeom prst="flowChartAlternateProcess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Блок-схема: альтернативный процесс 6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17429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Блок-схема: альтернативный процесс 66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230856" y="25429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4403613" y="933865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5044180" y="877175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Impact" panose="020B0806030902050204" pitchFamily="34" charset="0"/>
              </a:rPr>
              <a:t>2024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83" name="Блок-схема: альтернативный процесс 82">
            <a:extLst>
              <a:ext uri="{FF2B5EF4-FFF2-40B4-BE49-F238E27FC236}">
                <a16:creationId xmlns:a16="http://schemas.microsoft.com/office/drawing/2014/main" xmlns="" id="{E92038F7-7C32-4C5D-A35B-E461BC82353B}"/>
              </a:ext>
            </a:extLst>
          </p:cNvPr>
          <p:cNvSpPr/>
          <p:nvPr/>
        </p:nvSpPr>
        <p:spPr>
          <a:xfrm>
            <a:off x="8331302" y="659533"/>
            <a:ext cx="1718850" cy="1365577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альтернативный процесс 83">
            <a:extLst>
              <a:ext uri="{FF2B5EF4-FFF2-40B4-BE49-F238E27FC236}">
                <a16:creationId xmlns:a16="http://schemas.microsoft.com/office/drawing/2014/main" xmlns="" id="{A13FEA3A-EA19-40BE-9315-AA4F950133D1}"/>
              </a:ext>
            </a:extLst>
          </p:cNvPr>
          <p:cNvSpPr/>
          <p:nvPr/>
        </p:nvSpPr>
        <p:spPr>
          <a:xfrm>
            <a:off x="8331302" y="2108888"/>
            <a:ext cx="1718850" cy="3627678"/>
          </a:xfrm>
          <a:prstGeom prst="flowChartAlternateProcess">
            <a:avLst/>
          </a:prstGeom>
          <a:ln w="28575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Блок-схема: альтернативный процесс 87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741489" y="17347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Блок-схема: альтернативный процесс 88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855505" y="25347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Лента: наклоненная вверх 2">
            <a:extLst>
              <a:ext uri="{FF2B5EF4-FFF2-40B4-BE49-F238E27FC236}">
                <a16:creationId xmlns:a16="http://schemas.microsoft.com/office/drawing/2014/main" xmlns="" id="{698F3202-7D10-4A88-A28A-A060067D2398}"/>
              </a:ext>
            </a:extLst>
          </p:cNvPr>
          <p:cNvSpPr/>
          <p:nvPr/>
        </p:nvSpPr>
        <p:spPr>
          <a:xfrm>
            <a:off x="8028262" y="925628"/>
            <a:ext cx="2380891" cy="537754"/>
          </a:xfrm>
          <a:prstGeom prst="ribbon2">
            <a:avLst>
              <a:gd name="adj1" fmla="val 16667"/>
              <a:gd name="adj2" fmla="val 6204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22A8B74C-2440-46C5-B960-5CCDF4D7D550}"/>
              </a:ext>
            </a:extLst>
          </p:cNvPr>
          <p:cNvSpPr txBox="1"/>
          <p:nvPr/>
        </p:nvSpPr>
        <p:spPr>
          <a:xfrm>
            <a:off x="8668829" y="868938"/>
            <a:ext cx="1099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Impact" panose="020B0806030902050204" pitchFamily="34" charset="0"/>
              </a:rPr>
              <a:t>2025</a:t>
            </a:r>
            <a:endParaRPr lang="ru-RU" sz="28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42" name="Блок-схема: альтернативный процесс 41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4116840" y="2949493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Блок-схема: альтернативный процесс 44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6167356" y="3787585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Блок-схема: альтернативный процесс 45">
            <a:extLst>
              <a:ext uri="{FF2B5EF4-FFF2-40B4-BE49-F238E27FC236}">
                <a16:creationId xmlns:a16="http://schemas.microsoft.com/office/drawing/2014/main" xmlns="" id="{379319BB-D436-4C1B-90E2-FDDD5639E0FE}"/>
              </a:ext>
            </a:extLst>
          </p:cNvPr>
          <p:cNvSpPr/>
          <p:nvPr/>
        </p:nvSpPr>
        <p:spPr>
          <a:xfrm>
            <a:off x="7855789" y="2941256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Блок-схема: альтернативный процесс 47">
            <a:extLst>
              <a:ext uri="{FF2B5EF4-FFF2-40B4-BE49-F238E27FC236}">
                <a16:creationId xmlns:a16="http://schemas.microsoft.com/office/drawing/2014/main" xmlns="" id="{A4A9F952-358E-4D1C-8A61-36EC666F3347}"/>
              </a:ext>
            </a:extLst>
          </p:cNvPr>
          <p:cNvSpPr/>
          <p:nvPr/>
        </p:nvSpPr>
        <p:spPr>
          <a:xfrm>
            <a:off x="9969805" y="3830148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Блок-схема: альтернативный процесс 42">
            <a:extLst>
              <a:ext uri="{FF2B5EF4-FFF2-40B4-BE49-F238E27FC236}">
                <a16:creationId xmlns:a16="http://schemas.microsoft.com/office/drawing/2014/main" xmlns="" id="{35398A27-DEB3-4474-96AA-E19F75E7DBF6}"/>
              </a:ext>
            </a:extLst>
          </p:cNvPr>
          <p:cNvSpPr/>
          <p:nvPr/>
        </p:nvSpPr>
        <p:spPr>
          <a:xfrm>
            <a:off x="433073" y="4211316"/>
            <a:ext cx="3152956" cy="996547"/>
          </a:xfrm>
          <a:prstGeom prst="flowChartAlternateProcess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B4CA471D-FDF9-48CB-8B05-15BFAB0AC843}"/>
              </a:ext>
            </a:extLst>
          </p:cNvPr>
          <p:cNvSpPr txBox="1"/>
          <p:nvPr/>
        </p:nvSpPr>
        <p:spPr>
          <a:xfrm>
            <a:off x="190499" y="4154904"/>
            <a:ext cx="355300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</a:t>
            </a:r>
          </a:p>
        </p:txBody>
      </p:sp>
      <p:sp>
        <p:nvSpPr>
          <p:cNvPr id="53" name="Блок-схема: альтернативный процесс 52">
            <a:extLst>
              <a:ext uri="{FF2B5EF4-FFF2-40B4-BE49-F238E27FC236}">
                <a16:creationId xmlns:a16="http://schemas.microsoft.com/office/drawing/2014/main" xmlns="" id="{A26F5E7A-0A30-4074-AF55-346F2582CEFD}"/>
              </a:ext>
            </a:extLst>
          </p:cNvPr>
          <p:cNvSpPr/>
          <p:nvPr/>
        </p:nvSpPr>
        <p:spPr>
          <a:xfrm>
            <a:off x="2540304" y="4989677"/>
            <a:ext cx="1216363" cy="281558"/>
          </a:xfrm>
          <a:prstGeom prst="flowChartAlternate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45C5356-6348-418C-AF22-D389F70A1D14}"/>
              </a:ext>
            </a:extLst>
          </p:cNvPr>
          <p:cNvSpPr txBox="1"/>
          <p:nvPr/>
        </p:nvSpPr>
        <p:spPr>
          <a:xfrm>
            <a:off x="2600203" y="4980984"/>
            <a:ext cx="149668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3 917 706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2605262" y="3659786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350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000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E7D8F88F-ED1A-4C88-8CC1-979706D3EBAA}"/>
              </a:ext>
            </a:extLst>
          </p:cNvPr>
          <p:cNvSpPr txBox="1"/>
          <p:nvPr/>
        </p:nvSpPr>
        <p:spPr>
          <a:xfrm>
            <a:off x="317737" y="2839731"/>
            <a:ext cx="33047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Добровского сельского </a:t>
            </a:r>
            <a:r>
              <a:rPr lang="ru-RU" sz="1300" dirty="0" smtClean="0">
                <a:latin typeface="Akrobat" panose="00000600000000000000" pitchFamily="50" charset="-52"/>
              </a:rPr>
              <a:t>поселения</a:t>
            </a:r>
            <a:endParaRPr lang="ru-RU" sz="1300" dirty="0">
              <a:latin typeface="Akrobat" panose="00000600000000000000" pitchFamily="50" charset="-52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0888CBDA-C34D-4452-8B81-4888443253EA}"/>
              </a:ext>
            </a:extLst>
          </p:cNvPr>
          <p:cNvSpPr txBox="1"/>
          <p:nvPr/>
        </p:nvSpPr>
        <p:spPr>
          <a:xfrm>
            <a:off x="299393" y="1699854"/>
            <a:ext cx="331161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D4EFA7E8-FB52-4208-815F-927C6FFE9EF6}"/>
              </a:ext>
            </a:extLst>
          </p:cNvPr>
          <p:cNvSpPr txBox="1"/>
          <p:nvPr/>
        </p:nvSpPr>
        <p:spPr>
          <a:xfrm>
            <a:off x="2453224" y="2516177"/>
            <a:ext cx="14029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23 325 500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57" name="Блок-схема: альтернативный процесс 56">
            <a:extLst>
              <a:ext uri="{FF2B5EF4-FFF2-40B4-BE49-F238E27FC236}">
                <a16:creationId xmlns:a16="http://schemas.microsoft.com/office/drawing/2014/main" xmlns="" id="{61F09C01-51E4-4BC5-BD2F-C7C6FFCA6EE4}"/>
              </a:ext>
            </a:extLst>
          </p:cNvPr>
          <p:cNvSpPr/>
          <p:nvPr/>
        </p:nvSpPr>
        <p:spPr>
          <a:xfrm>
            <a:off x="4116840" y="4205228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3942697" y="4156432"/>
            <a:ext cx="345878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smtClean="0">
                <a:latin typeface="Akrobat" panose="00000600000000000000" pitchFamily="50" charset="-52"/>
              </a:rPr>
              <a:t>Добровского</a:t>
            </a:r>
            <a:endParaRPr lang="ru-RU" sz="1300" dirty="0">
              <a:latin typeface="Akrobat" panose="00000600000000000000" pitchFamily="50" charset="-52"/>
            </a:endParaRPr>
          </a:p>
          <a:p>
            <a:pPr indent="180975" algn="just"/>
            <a:r>
              <a:rPr lang="ru-RU" sz="1300" dirty="0" smtClean="0">
                <a:latin typeface="Akrobat" panose="00000600000000000000" pitchFamily="50" charset="-52"/>
              </a:rPr>
              <a:t>сельского </a:t>
            </a:r>
            <a:r>
              <a:rPr lang="ru-RU" sz="1300" dirty="0">
                <a:latin typeface="Akrobat" panose="00000600000000000000" pitchFamily="50" charset="-52"/>
              </a:rPr>
              <a:t>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 </a:t>
            </a:r>
          </a:p>
        </p:txBody>
      </p:sp>
      <p:sp>
        <p:nvSpPr>
          <p:cNvPr id="58" name="Блок-схема: альтернативный процесс 57">
            <a:extLst>
              <a:ext uri="{FF2B5EF4-FFF2-40B4-BE49-F238E27FC236}">
                <a16:creationId xmlns:a16="http://schemas.microsoft.com/office/drawing/2014/main" xmlns="" id="{247204BE-B578-4379-99D8-75ADBCC7436E}"/>
              </a:ext>
            </a:extLst>
          </p:cNvPr>
          <p:cNvSpPr/>
          <p:nvPr/>
        </p:nvSpPr>
        <p:spPr>
          <a:xfrm>
            <a:off x="6185115" y="5022758"/>
            <a:ext cx="1216363" cy="274355"/>
          </a:xfrm>
          <a:prstGeom prst="flowChartAlternate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143936" y="5009031"/>
            <a:ext cx="146965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4 134 641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4040943" y="2941256"/>
            <a:ext cx="330474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6252697" y="3776779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350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000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936D11BE-C6A2-496D-A959-801EF7C65215}"/>
              </a:ext>
            </a:extLst>
          </p:cNvPr>
          <p:cNvSpPr txBox="1"/>
          <p:nvPr/>
        </p:nvSpPr>
        <p:spPr>
          <a:xfrm>
            <a:off x="3950736" y="1727826"/>
            <a:ext cx="338056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C116F2C3-2C7A-4E68-8F6B-2FE5698AB18A}"/>
              </a:ext>
            </a:extLst>
          </p:cNvPr>
          <p:cNvSpPr txBox="1"/>
          <p:nvPr/>
        </p:nvSpPr>
        <p:spPr>
          <a:xfrm>
            <a:off x="5994371" y="2516178"/>
            <a:ext cx="16893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23 427 504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63" name="Блок-схема: альтернативный процесс 62">
            <a:extLst>
              <a:ext uri="{FF2B5EF4-FFF2-40B4-BE49-F238E27FC236}">
                <a16:creationId xmlns:a16="http://schemas.microsoft.com/office/drawing/2014/main" xmlns="" id="{30BFA44A-A3BD-4AEE-BD47-C1BD229D2A28}"/>
              </a:ext>
            </a:extLst>
          </p:cNvPr>
          <p:cNvSpPr/>
          <p:nvPr/>
        </p:nvSpPr>
        <p:spPr>
          <a:xfrm>
            <a:off x="7823368" y="4205228"/>
            <a:ext cx="3152956" cy="991960"/>
          </a:xfrm>
          <a:prstGeom prst="flowChartAlternateProcess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альтернативный процесс 63">
            <a:extLst>
              <a:ext uri="{FF2B5EF4-FFF2-40B4-BE49-F238E27FC236}">
                <a16:creationId xmlns:a16="http://schemas.microsoft.com/office/drawing/2014/main" xmlns="" id="{CD6766AE-087E-46C2-A7E0-57845237B92C}"/>
              </a:ext>
            </a:extLst>
          </p:cNvPr>
          <p:cNvSpPr/>
          <p:nvPr/>
        </p:nvSpPr>
        <p:spPr>
          <a:xfrm>
            <a:off x="9969805" y="5006611"/>
            <a:ext cx="1216363" cy="27435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41F0C5B3-7561-4669-8266-CCB4ED46BD8B}"/>
              </a:ext>
            </a:extLst>
          </p:cNvPr>
          <p:cNvSpPr txBox="1"/>
          <p:nvPr/>
        </p:nvSpPr>
        <p:spPr>
          <a:xfrm>
            <a:off x="7709132" y="4156432"/>
            <a:ext cx="33627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dirty="0">
                <a:latin typeface="Akrobat" panose="00000600000000000000" pitchFamily="50" charset="-52"/>
              </a:rPr>
              <a:t>Муниципальная программа «Деятельность в сфере культуры и организации праздничных событий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поселения»</a:t>
            </a:r>
          </a:p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   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9931440" y="4989429"/>
            <a:ext cx="14854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4 331 943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432D7160-4DE4-43FF-8744-C4CD474C80DF}"/>
              </a:ext>
            </a:extLst>
          </p:cNvPr>
          <p:cNvSpPr txBox="1"/>
          <p:nvPr/>
        </p:nvSpPr>
        <p:spPr>
          <a:xfrm>
            <a:off x="7825658" y="2980710"/>
            <a:ext cx="322307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"Развитие физической культуры и спорта на территории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6DE8280F-6D03-4553-940D-6D6D7CF45521}"/>
              </a:ext>
            </a:extLst>
          </p:cNvPr>
          <p:cNvSpPr txBox="1"/>
          <p:nvPr/>
        </p:nvSpPr>
        <p:spPr>
          <a:xfrm>
            <a:off x="10070000" y="3809948"/>
            <a:ext cx="136089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350 </a:t>
            </a:r>
            <a:r>
              <a:rPr lang="ru-RU" sz="1300" b="1" dirty="0">
                <a:solidFill>
                  <a:schemeClr val="bg1"/>
                </a:solidFill>
                <a:latin typeface="Akrobat" panose="00000600000000000000" pitchFamily="50" charset="-52"/>
              </a:rPr>
              <a:t>000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AF7F761-5F35-4143-ADD6-751C8405C555}"/>
              </a:ext>
            </a:extLst>
          </p:cNvPr>
          <p:cNvSpPr txBox="1"/>
          <p:nvPr/>
        </p:nvSpPr>
        <p:spPr>
          <a:xfrm>
            <a:off x="7598742" y="1734756"/>
            <a:ext cx="332350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ctr"/>
            <a:r>
              <a:rPr lang="ru-RU" sz="1300" dirty="0">
                <a:latin typeface="Akrobat" panose="00000600000000000000" pitchFamily="50" charset="-52"/>
              </a:rPr>
              <a:t>Муниципальная программа "Благоустройство и развитие </a:t>
            </a:r>
            <a:r>
              <a:rPr lang="ru-RU" sz="1300" dirty="0" err="1">
                <a:latin typeface="Akrobat" panose="00000600000000000000" pitchFamily="50" charset="-52"/>
              </a:rPr>
              <a:t>жилищно</a:t>
            </a:r>
            <a:r>
              <a:rPr lang="ru-RU" sz="1300" dirty="0">
                <a:latin typeface="Akrobat" panose="00000600000000000000" pitchFamily="50" charset="-52"/>
              </a:rPr>
              <a:t> - коммунального хозяйства </a:t>
            </a:r>
            <a:r>
              <a:rPr lang="ru-RU" sz="1300" dirty="0" err="1">
                <a:latin typeface="Akrobat" panose="00000600000000000000" pitchFamily="50" charset="-52"/>
              </a:rPr>
              <a:t>Добровского</a:t>
            </a:r>
            <a:r>
              <a:rPr lang="ru-RU" sz="1300" dirty="0">
                <a:latin typeface="Akrobat" panose="00000600000000000000" pitchFamily="50" charset="-52"/>
              </a:rPr>
              <a:t> сельского поселения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1EAF27DD-757A-4431-8713-9F24023235D1}"/>
              </a:ext>
            </a:extLst>
          </p:cNvPr>
          <p:cNvSpPr txBox="1"/>
          <p:nvPr/>
        </p:nvSpPr>
        <p:spPr>
          <a:xfrm>
            <a:off x="9670316" y="2525731"/>
            <a:ext cx="16438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0975" algn="just"/>
            <a:r>
              <a:rPr lang="ru-RU" sz="1300" b="1" dirty="0" smtClean="0">
                <a:solidFill>
                  <a:schemeClr val="bg1"/>
                </a:solidFill>
                <a:latin typeface="Akrobat" panose="00000600000000000000" pitchFamily="50" charset="-52"/>
              </a:rPr>
              <a:t>25 664 989</a:t>
            </a:r>
            <a:endParaRPr lang="ru-RU" sz="13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105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xmlns="" id="{AFF889DA-1C1E-466D-BD9A-A2477F6460BB}"/>
              </a:ext>
            </a:extLst>
          </p:cNvPr>
          <p:cNvSpPr/>
          <p:nvPr/>
        </p:nvSpPr>
        <p:spPr>
          <a:xfrm>
            <a:off x="467678" y="1249536"/>
            <a:ext cx="1049902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Каждое поселение имеет собственный бюджет (местный бюджет) и право на получение средств из федерального бюджета и средств из бюджета Республики Крым в соответствии с федеральными законами и законами Республики Крым.</a:t>
            </a:r>
          </a:p>
          <a:p>
            <a:pPr indent="363538" algn="just"/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519953" y="241832"/>
            <a:ext cx="10394480" cy="517065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жители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DE0EDB35-3C72-4CFF-8968-AFEA88EA2A30}"/>
              </a:ext>
            </a:extLst>
          </p:cNvPr>
          <p:cNvSpPr/>
          <p:nvPr/>
        </p:nvSpPr>
        <p:spPr>
          <a:xfrm>
            <a:off x="1107687" y="797115"/>
            <a:ext cx="9219012" cy="32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19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Добровского</a:t>
            </a:r>
            <a:r>
              <a:rPr lang="ru-RU" sz="19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сельского поселения Симферопольского района Республики Крым!</a:t>
            </a:r>
            <a:endParaRPr lang="ru-RU" sz="19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>
            <a:extLst>
              <a:ext uri="{FF2B5EF4-FFF2-40B4-BE49-F238E27FC236}">
                <a16:creationId xmlns:a16="http://schemas.microsoft.com/office/drawing/2014/main" xmlns="" id="{E0C22036-C1F0-4008-A6D7-0D9DC4E8C5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9686747"/>
              </p:ext>
            </p:extLst>
          </p:nvPr>
        </p:nvGraphicFramePr>
        <p:xfrm>
          <a:off x="-137198" y="2857500"/>
          <a:ext cx="4531398" cy="3758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C6D379F4-8408-48F3-9290-2A4FA2F0F3D2}"/>
              </a:ext>
            </a:extLst>
          </p:cNvPr>
          <p:cNvSpPr/>
          <p:nvPr/>
        </p:nvSpPr>
        <p:spPr>
          <a:xfrm>
            <a:off x="4394200" y="2240628"/>
            <a:ext cx="68643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cs typeface="Times New Roman" pitchFamily="18" charset="0"/>
              </a:rPr>
              <a:t>Бюджет поселения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сельского поселения. </a:t>
            </a: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indent="3635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08B7728-15D2-4554-930A-2B986B2D1D80}"/>
              </a:ext>
            </a:extLst>
          </p:cNvPr>
          <p:cNvSpPr/>
          <p:nvPr/>
        </p:nvSpPr>
        <p:spPr>
          <a:xfrm>
            <a:off x="3937000" y="3343291"/>
            <a:ext cx="8255000" cy="3493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/>
            <a:r>
              <a:rPr lang="ru-RU" b="1" dirty="0">
                <a:solidFill>
                  <a:srgbClr val="C00000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Бюджет для граждан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- документ, содержащий  основные положения решения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средств.</a:t>
            </a:r>
          </a:p>
          <a:p>
            <a:pPr indent="363538" algn="just">
              <a:spcBef>
                <a:spcPts val="60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itchFamily="18" charset="0"/>
              </a:rPr>
              <a:t>Граждане как налогоплательщики и потребители государственных и муниципальных услуг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</p:txBody>
      </p:sp>
      <p:sp>
        <p:nvSpPr>
          <p:cNvPr id="9" name="Знак ''плюс'' 8">
            <a:extLst>
              <a:ext uri="{FF2B5EF4-FFF2-40B4-BE49-F238E27FC236}">
                <a16:creationId xmlns:a16="http://schemas.microsoft.com/office/drawing/2014/main" xmlns="" id="{B6E0F7F3-7948-4FE9-B206-E281A43F7732}"/>
              </a:ext>
            </a:extLst>
          </p:cNvPr>
          <p:cNvSpPr/>
          <p:nvPr/>
        </p:nvSpPr>
        <p:spPr>
          <a:xfrm>
            <a:off x="2005129" y="3059668"/>
            <a:ext cx="370936" cy="369332"/>
          </a:xfrm>
          <a:prstGeom prst="mathPlus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3650B5FB-9F37-4B97-9ACE-27E50CD2FB1C}"/>
              </a:ext>
            </a:extLst>
          </p:cNvPr>
          <p:cNvGrpSpPr/>
          <p:nvPr/>
        </p:nvGrpSpPr>
        <p:grpSpPr>
          <a:xfrm rot="21414619">
            <a:off x="808053" y="3715127"/>
            <a:ext cx="1410314" cy="612369"/>
            <a:chOff x="4694729" y="1475635"/>
            <a:chExt cx="1946391" cy="906819"/>
          </a:xfr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xmlns="" id="{5D3E0522-6D22-4770-AF3A-83706E8610CB}"/>
                </a:ext>
              </a:extLst>
            </p:cNvPr>
            <p:cNvSpPr/>
            <p:nvPr/>
          </p:nvSpPr>
          <p:spPr>
            <a:xfrm rot="240000">
              <a:off x="4694729" y="1475635"/>
              <a:ext cx="1946391" cy="906819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: скругленные углы 4">
              <a:extLst>
                <a:ext uri="{FF2B5EF4-FFF2-40B4-BE49-F238E27FC236}">
                  <a16:creationId xmlns:a16="http://schemas.microsoft.com/office/drawing/2014/main" xmlns="" id="{92CC6956-1965-4826-BD4A-233455422CC7}"/>
                </a:ext>
              </a:extLst>
            </p:cNvPr>
            <p:cNvSpPr txBox="1"/>
            <p:nvPr/>
          </p:nvSpPr>
          <p:spPr>
            <a:xfrm rot="240000">
              <a:off x="4738996" y="1519902"/>
              <a:ext cx="1857857" cy="818285"/>
            </a:xfrm>
            <a:prstGeom prst="rect">
              <a:avLst/>
            </a:prstGeom>
            <a:grpFill/>
            <a:sp3d>
              <a:bevelT prst="relaxedInse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1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068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1CEB6BD-0316-48D1-9543-FFD7FE00036E}"/>
              </a:ext>
            </a:extLst>
          </p:cNvPr>
          <p:cNvSpPr/>
          <p:nvPr/>
        </p:nvSpPr>
        <p:spPr>
          <a:xfrm>
            <a:off x="1316762" y="2836032"/>
            <a:ext cx="80283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с.Доброе, ул. 40 лет Победы,11</a:t>
            </a:r>
            <a:endParaRPr lang="ru-RU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0" indent="-812800"/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+7978 957 57 57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6938" indent="-896938"/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info@sovet-dobroe.org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48296F7-7BC4-4A79-91AE-B745971B4A7E}"/>
              </a:ext>
            </a:extLst>
          </p:cNvPr>
          <p:cNvSpPr/>
          <p:nvPr/>
        </p:nvSpPr>
        <p:spPr>
          <a:xfrm>
            <a:off x="538343" y="1004149"/>
            <a:ext cx="9219012" cy="68326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сельское поселение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Симферопольского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Segoe UI Emoji" panose="020B0502040204020203" pitchFamily="34" charset="0"/>
                <a:cs typeface="Times New Roman" panose="02020603050405020304" pitchFamily="18" charset="0"/>
              </a:rPr>
              <a:t>района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Black" panose="020B0A02040204020203" pitchFamily="34" charset="0"/>
                <a:ea typeface="Segoe UI Emoji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Республики Крым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22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59008F5-24CA-4914-BD3C-4C338B611B93}"/>
              </a:ext>
            </a:extLst>
          </p:cNvPr>
          <p:cNvSpPr/>
          <p:nvPr/>
        </p:nvSpPr>
        <p:spPr>
          <a:xfrm>
            <a:off x="3323558" y="688973"/>
            <a:ext cx="4569612" cy="7721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327613" y="4479957"/>
            <a:ext cx="9085367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выплачиваемые из бюджета денежные средства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92F0949D-F058-4D28-9DFF-E5DD959BE8FC}"/>
              </a:ext>
            </a:extLst>
          </p:cNvPr>
          <p:cNvSpPr/>
          <p:nvPr/>
        </p:nvSpPr>
        <p:spPr>
          <a:xfrm>
            <a:off x="749734" y="5194597"/>
            <a:ext cx="90853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Расходные обязательства (публичные и гражданско-правовые) –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выплатить денежные средства из соответствующего бюджета</a:t>
            </a:r>
          </a:p>
        </p:txBody>
      </p:sp>
      <p:graphicFrame>
        <p:nvGraphicFramePr>
          <p:cNvPr id="45" name="Диаграмма 44">
            <a:extLst>
              <a:ext uri="{FF2B5EF4-FFF2-40B4-BE49-F238E27FC236}">
                <a16:creationId xmlns:a16="http://schemas.microsoft.com/office/drawing/2014/main" xmlns="" id="{ABF72588-2762-4413-BE5A-C68ED14EB8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7933271"/>
              </p:ext>
            </p:extLst>
          </p:nvPr>
        </p:nvGraphicFramePr>
        <p:xfrm>
          <a:off x="1286544" y="1958378"/>
          <a:ext cx="7445373" cy="1823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13A9AE1F-A969-4169-AE69-BC7C74D53BCA}"/>
              </a:ext>
            </a:extLst>
          </p:cNvPr>
          <p:cNvSpPr txBox="1"/>
          <p:nvPr/>
        </p:nvSpPr>
        <p:spPr>
          <a:xfrm>
            <a:off x="2205528" y="3522745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EE5E989A-60B1-47ED-B76E-10C7E6F0487E}"/>
              </a:ext>
            </a:extLst>
          </p:cNvPr>
          <p:cNvSpPr txBox="1"/>
          <p:nvPr/>
        </p:nvSpPr>
        <p:spPr>
          <a:xfrm>
            <a:off x="5217195" y="3521047"/>
            <a:ext cx="2266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ПРОФИЦИТ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6E350EA2-EDA9-4E3D-B2FB-A586C503EE42}"/>
              </a:ext>
            </a:extLst>
          </p:cNvPr>
          <p:cNvSpPr/>
          <p:nvPr/>
        </p:nvSpPr>
        <p:spPr>
          <a:xfrm>
            <a:off x="2378612" y="85114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6A9E6190-09B3-4313-83F7-5E5F6CCE9DCF}"/>
              </a:ext>
            </a:extLst>
          </p:cNvPr>
          <p:cNvSpPr/>
          <p:nvPr/>
        </p:nvSpPr>
        <p:spPr>
          <a:xfrm>
            <a:off x="5009231" y="884663"/>
            <a:ext cx="3410282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Запланированные </a:t>
            </a:r>
          </a:p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Равно 6">
            <a:extLst>
              <a:ext uri="{FF2B5EF4-FFF2-40B4-BE49-F238E27FC236}">
                <a16:creationId xmlns:a16="http://schemas.microsoft.com/office/drawing/2014/main" xmlns="" id="{491E0F04-2CDC-4BD6-B046-CBF8AE7A55D0}"/>
              </a:ext>
            </a:extLst>
          </p:cNvPr>
          <p:cNvSpPr/>
          <p:nvPr/>
        </p:nvSpPr>
        <p:spPr>
          <a:xfrm>
            <a:off x="5427628" y="844775"/>
            <a:ext cx="444725" cy="387648"/>
          </a:xfrm>
          <a:prstGeom prst="mathEqual">
            <a:avLst>
              <a:gd name="adj1" fmla="val 12976"/>
              <a:gd name="adj2" fmla="val 17031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3D50D16-B398-42B6-B308-57A9BBBE09F7}"/>
              </a:ext>
            </a:extLst>
          </p:cNvPr>
          <p:cNvSpPr/>
          <p:nvPr/>
        </p:nvSpPr>
        <p:spPr>
          <a:xfrm>
            <a:off x="-305021" y="844775"/>
            <a:ext cx="3789744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Если нарушается равенство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DF3A85F0-5029-48B0-9B24-169BD7394E98}"/>
              </a:ext>
            </a:extLst>
          </p:cNvPr>
          <p:cNvSpPr/>
          <p:nvPr/>
        </p:nvSpPr>
        <p:spPr>
          <a:xfrm>
            <a:off x="7109952" y="884663"/>
            <a:ext cx="2725149" cy="317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возникает: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88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97300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323666" y="213610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ЭТАПЫ ПРОХОЖДЕНИЯ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CAF3833E-9D5E-4F28-BCD1-C332999CF3CB}"/>
              </a:ext>
            </a:extLst>
          </p:cNvPr>
          <p:cNvSpPr/>
          <p:nvPr/>
        </p:nvSpPr>
        <p:spPr>
          <a:xfrm>
            <a:off x="917278" y="900309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11363B-0EA5-45EB-9815-60060A2E833D}"/>
              </a:ext>
            </a:extLst>
          </p:cNvPr>
          <p:cNvSpPr txBox="1"/>
          <p:nvPr/>
        </p:nvSpPr>
        <p:spPr>
          <a:xfrm>
            <a:off x="917278" y="900309"/>
            <a:ext cx="37697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Согласование материалов для составления бюджета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проекта решения о бюджете </a:t>
            </a:r>
          </a:p>
          <a:p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C61585AF-F1EF-4007-B81F-F33EDD311E29}"/>
              </a:ext>
            </a:extLst>
          </p:cNvPr>
          <p:cNvSpPr/>
          <p:nvPr/>
        </p:nvSpPr>
        <p:spPr>
          <a:xfrm>
            <a:off x="6579073" y="900309"/>
            <a:ext cx="3548329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CF61B36-A17D-4940-A7C5-CF8349C2636B}"/>
              </a:ext>
            </a:extLst>
          </p:cNvPr>
          <p:cNvSpPr txBox="1"/>
          <p:nvPr/>
        </p:nvSpPr>
        <p:spPr>
          <a:xfrm>
            <a:off x="6832127" y="980464"/>
            <a:ext cx="329527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Рассмотрение проекта решения о бюджете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Утверждение проекта решения о бюджете.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Подписание решения о бюджете</a:t>
            </a:r>
            <a:endParaRPr lang="ru-RU" dirty="0"/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xmlns="" id="{133747B6-506A-45C7-B24E-489B203BD1A8}"/>
              </a:ext>
            </a:extLst>
          </p:cNvPr>
          <p:cNvSpPr/>
          <p:nvPr/>
        </p:nvSpPr>
        <p:spPr>
          <a:xfrm>
            <a:off x="6602084" y="4142283"/>
            <a:ext cx="3525317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E809FA7-043C-4C79-A243-ADA44F32F9BC}"/>
              </a:ext>
            </a:extLst>
          </p:cNvPr>
          <p:cNvSpPr txBox="1"/>
          <p:nvPr/>
        </p:nvSpPr>
        <p:spPr>
          <a:xfrm>
            <a:off x="6843624" y="4680418"/>
            <a:ext cx="337987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Подготовка документов для исполнения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krobat" panose="00000600000000000000" pitchFamily="50" charset="-52"/>
              </a:rPr>
              <a:t>Исполнение бюджета</a:t>
            </a:r>
          </a:p>
          <a:p>
            <a:endParaRPr lang="ru-RU" dirty="0"/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3270B24A-279F-45FC-9F3B-01D41C831486}"/>
              </a:ext>
            </a:extLst>
          </p:cNvPr>
          <p:cNvSpPr/>
          <p:nvPr/>
        </p:nvSpPr>
        <p:spPr>
          <a:xfrm>
            <a:off x="914408" y="4152362"/>
            <a:ext cx="3554083" cy="21048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CED15A8-5F9F-412D-9B76-446722E19BED}"/>
              </a:ext>
            </a:extLst>
          </p:cNvPr>
          <p:cNvSpPr txBox="1"/>
          <p:nvPr/>
        </p:nvSpPr>
        <p:spPr>
          <a:xfrm>
            <a:off x="622300" y="4215803"/>
            <a:ext cx="444499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Подготовка бюджетной отчётности       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Рассмотрение и согласование бюджетной отчетности об исполнении бюджета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Akrobat" panose="00000600000000000000" pitchFamily="50" charset="-52"/>
              </a:rPr>
              <a:t>Утверждение бюджетной </a:t>
            </a:r>
            <a:r>
              <a:rPr lang="ru-RU" sz="1600" dirty="0" smtClean="0">
                <a:latin typeface="Akrobat" panose="00000600000000000000" pitchFamily="50" charset="-52"/>
              </a:rPr>
              <a:t>отчётности </a:t>
            </a:r>
            <a:r>
              <a:rPr lang="ru-RU" sz="1600" dirty="0">
                <a:latin typeface="Akrobat" panose="00000600000000000000" pitchFamily="50" charset="-52"/>
              </a:rPr>
              <a:t>об исполнении бюджета.</a:t>
            </a:r>
            <a:endParaRPr lang="ru-RU" sz="1600" dirty="0"/>
          </a:p>
        </p:txBody>
      </p:sp>
      <p:sp>
        <p:nvSpPr>
          <p:cNvPr id="6" name="Блок-схема: ИЛИ 5">
            <a:extLst>
              <a:ext uri="{FF2B5EF4-FFF2-40B4-BE49-F238E27FC236}">
                <a16:creationId xmlns:a16="http://schemas.microsoft.com/office/drawing/2014/main" xmlns="" id="{0DF66EBC-77DF-4710-8DCA-C9C5239C7A9A}"/>
              </a:ext>
            </a:extLst>
          </p:cNvPr>
          <p:cNvSpPr/>
          <p:nvPr/>
        </p:nvSpPr>
        <p:spPr>
          <a:xfrm>
            <a:off x="3883311" y="1989258"/>
            <a:ext cx="3329796" cy="3329796"/>
          </a:xfrm>
          <a:prstGeom prst="flowChartOr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C2A38158-E0FA-4B2A-B38E-FB6F6C7B9F3B}"/>
              </a:ext>
            </a:extLst>
          </p:cNvPr>
          <p:cNvSpPr/>
          <p:nvPr/>
        </p:nvSpPr>
        <p:spPr>
          <a:xfrm>
            <a:off x="5459094" y="1454702"/>
            <a:ext cx="178283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CB31918C-6E97-417D-9702-9D86BC91E3BE}"/>
              </a:ext>
            </a:extLst>
          </p:cNvPr>
          <p:cNvSpPr/>
          <p:nvPr/>
        </p:nvSpPr>
        <p:spPr>
          <a:xfrm rot="5400000">
            <a:off x="5476714" y="1426866"/>
            <a:ext cx="143041" cy="4502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3AA4088-84AF-4B04-BEE9-971C2FAC39C5}"/>
              </a:ext>
            </a:extLst>
          </p:cNvPr>
          <p:cNvSpPr txBox="1"/>
          <p:nvPr/>
        </p:nvSpPr>
        <p:spPr>
          <a:xfrm>
            <a:off x="3697427" y="3185645"/>
            <a:ext cx="1896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СОСТАВЛЕНИЕ</a:t>
            </a:r>
            <a:endParaRPr lang="ru-RU" sz="2000" b="1" dirty="0">
              <a:solidFill>
                <a:schemeClr val="bg1"/>
              </a:solidFill>
              <a:latin typeface="Akrobat" panose="00000600000000000000" pitchFamily="50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C50C282-1484-46D7-A601-7696429F7BA5}"/>
              </a:ext>
            </a:extLst>
          </p:cNvPr>
          <p:cNvSpPr txBox="1"/>
          <p:nvPr/>
        </p:nvSpPr>
        <p:spPr>
          <a:xfrm>
            <a:off x="5512285" y="3176080"/>
            <a:ext cx="189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УТВЕРЖДЕНИЕ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4514B5B-3E6B-4C97-8A0C-E465B52C675B}"/>
              </a:ext>
            </a:extLst>
          </p:cNvPr>
          <p:cNvSpPr txBox="1"/>
          <p:nvPr/>
        </p:nvSpPr>
        <p:spPr>
          <a:xfrm>
            <a:off x="5579116" y="3735435"/>
            <a:ext cx="1736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ИСПОЛНЕНИЕ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948D8497-CA17-4EAE-AE3B-49996B260339}"/>
              </a:ext>
            </a:extLst>
          </p:cNvPr>
          <p:cNvSpPr txBox="1"/>
          <p:nvPr/>
        </p:nvSpPr>
        <p:spPr>
          <a:xfrm>
            <a:off x="3883311" y="3734962"/>
            <a:ext cx="1754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krobat" panose="00000600000000000000" pitchFamily="50" charset="-52"/>
              </a:rPr>
              <a:t>ОТЧЕТНОСТЬ</a:t>
            </a:r>
          </a:p>
        </p:txBody>
      </p:sp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xmlns="" id="{8A1B8835-F378-4DC9-BEB3-EFE4322B97B7}"/>
              </a:ext>
            </a:extLst>
          </p:cNvPr>
          <p:cNvSpPr/>
          <p:nvPr/>
        </p:nvSpPr>
        <p:spPr>
          <a:xfrm>
            <a:off x="4600745" y="123298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Стрелка: изогнутая вниз 26">
            <a:extLst>
              <a:ext uri="{FF2B5EF4-FFF2-40B4-BE49-F238E27FC236}">
                <a16:creationId xmlns:a16="http://schemas.microsoft.com/office/drawing/2014/main" xmlns="" id="{9B143F6C-B39F-4FCE-9A96-28D7F762E876}"/>
              </a:ext>
            </a:extLst>
          </p:cNvPr>
          <p:cNvSpPr/>
          <p:nvPr/>
        </p:nvSpPr>
        <p:spPr>
          <a:xfrm rot="10800000">
            <a:off x="4566263" y="5557702"/>
            <a:ext cx="1897799" cy="472437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Стрелка: изогнутая вниз 27">
            <a:extLst>
              <a:ext uri="{FF2B5EF4-FFF2-40B4-BE49-F238E27FC236}">
                <a16:creationId xmlns:a16="http://schemas.microsoft.com/office/drawing/2014/main" xmlns="" id="{D8766FB6-78AF-43FA-84E4-FC7D52ED6B12}"/>
              </a:ext>
            </a:extLst>
          </p:cNvPr>
          <p:cNvSpPr/>
          <p:nvPr/>
        </p:nvSpPr>
        <p:spPr>
          <a:xfrm rot="5400000">
            <a:off x="7137993" y="3406674"/>
            <a:ext cx="914078" cy="372779"/>
          </a:xfrm>
          <a:prstGeom prst="curvedDownArrow">
            <a:avLst>
              <a:gd name="adj1" fmla="val 28325"/>
              <a:gd name="adj2" fmla="val 61175"/>
              <a:gd name="adj3" fmla="val 424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65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24760371-DD48-453C-8F13-CBBA7453B64C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2FD74507-D6DE-4A1D-824F-C0AAE8693519}"/>
              </a:ext>
            </a:extLst>
          </p:cNvPr>
          <p:cNvSpPr/>
          <p:nvPr/>
        </p:nvSpPr>
        <p:spPr>
          <a:xfrm>
            <a:off x="463947" y="385955"/>
            <a:ext cx="10394480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АДМИНИСТРАТИВНО-ТЕРРИТОРИАЛЬНОЕ ДЕЛЕНИЕ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45AF7AD-94C6-4341-AEBB-92AB3A1264D7}"/>
              </a:ext>
            </a:extLst>
          </p:cNvPr>
          <p:cNvSpPr/>
          <p:nvPr/>
        </p:nvSpPr>
        <p:spPr>
          <a:xfrm>
            <a:off x="1107686" y="1049106"/>
            <a:ext cx="9219012" cy="343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Добровское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сельское поселение Симферопольского района Республики Крым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EB4DA5FE-ADFF-4065-9D49-C71A472F42D0}"/>
              </a:ext>
            </a:extLst>
          </p:cNvPr>
          <p:cNvSpPr/>
          <p:nvPr/>
        </p:nvSpPr>
        <p:spPr>
          <a:xfrm>
            <a:off x="819756" y="2040052"/>
            <a:ext cx="9794871" cy="410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Площадь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сельского поселения -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30 640 га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marL="11113" indent="350838"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</a:t>
            </a:r>
          </a:p>
          <a:p>
            <a:pPr marL="11113" indent="350838" algn="just"/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Население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 – более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22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735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человек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. </a:t>
            </a:r>
          </a:p>
          <a:p>
            <a:pPr marL="11113" indent="350838" algn="just"/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В состав </a:t>
            </a:r>
            <a:r>
              <a:rPr lang="ru-RU" dirty="0" err="1">
                <a:latin typeface="Akrobat" panose="00000600000000000000" pitchFamily="50" charset="-52"/>
                <a:cs typeface="Times New Roman" pitchFamily="18" charset="0"/>
              </a:rPr>
              <a:t>Добровского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 сельского поселения входит: 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с.Чайковское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с.Привольное, с.Перевальное, с.Заречное, с.Мраморное, с.Краснолесье, с.Доброе, с.Пионерское,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с.Андрусово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с.Ферсманово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, с.Петропавловка,  с.Лозовое</a:t>
            </a: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b="1" i="1" dirty="0">
                <a:latin typeface="Akrobat" panose="00000600000000000000" pitchFamily="50" charset="-52"/>
                <a:cs typeface="Times New Roman" pitchFamily="18" charset="0"/>
              </a:rPr>
              <a:t>Административным центром 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Поселения является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krobat" panose="00000600000000000000" pitchFamily="50" charset="-52"/>
                <a:cs typeface="Times New Roman" pitchFamily="18" charset="0"/>
              </a:rPr>
              <a:t>с. Доброе</a:t>
            </a:r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.</a:t>
            </a:r>
          </a:p>
          <a:p>
            <a:pPr marL="11113" indent="350838" algn="just"/>
            <a:endParaRPr lang="ru-RU" dirty="0">
              <a:latin typeface="Akrobat" panose="00000600000000000000" pitchFamily="50" charset="-52"/>
              <a:cs typeface="Times New Roman" pitchFamily="18" charset="0"/>
            </a:endParaRPr>
          </a:p>
          <a:p>
            <a:pPr marL="11113" indent="350838" algn="just"/>
            <a:r>
              <a:rPr lang="ru-RU" dirty="0">
                <a:latin typeface="Akrobat" panose="00000600000000000000" pitchFamily="50" charset="-52"/>
                <a:cs typeface="Times New Roman" pitchFamily="18" charset="0"/>
              </a:rPr>
              <a:t>Границы Поселения установлены Законом Республики Крым от 5 июня 2014 года № 15-ЗРК «Об установлении границ муниципальных образований и статусе муниципальных образований в Республике Крым».</a:t>
            </a:r>
          </a:p>
          <a:p>
            <a:pPr marL="266700" indent="-173038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9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Куб 34">
            <a:extLst>
              <a:ext uri="{FF2B5EF4-FFF2-40B4-BE49-F238E27FC236}">
                <a16:creationId xmlns:a16="http://schemas.microsoft.com/office/drawing/2014/main" xmlns="" id="{DC636520-9514-4BEC-BC52-ACC4089D340D}"/>
              </a:ext>
            </a:extLst>
          </p:cNvPr>
          <p:cNvSpPr/>
          <p:nvPr/>
        </p:nvSpPr>
        <p:spPr>
          <a:xfrm>
            <a:off x="6621253" y="3381839"/>
            <a:ext cx="2494341" cy="3059154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43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4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Куб 33">
            <a:extLst>
              <a:ext uri="{FF2B5EF4-FFF2-40B4-BE49-F238E27FC236}">
                <a16:creationId xmlns:a16="http://schemas.microsoft.com/office/drawing/2014/main" xmlns="" id="{6C9F824F-A48A-4020-B355-9AF6DF3742E6}"/>
              </a:ext>
            </a:extLst>
          </p:cNvPr>
          <p:cNvSpPr/>
          <p:nvPr/>
        </p:nvSpPr>
        <p:spPr>
          <a:xfrm>
            <a:off x="3843189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3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Куб 32">
            <a:extLst>
              <a:ext uri="{FF2B5EF4-FFF2-40B4-BE49-F238E27FC236}">
                <a16:creationId xmlns:a16="http://schemas.microsoft.com/office/drawing/2014/main" xmlns="" id="{8047CE16-5B5C-4822-B7E8-BF3AF59164B6}"/>
              </a:ext>
            </a:extLst>
          </p:cNvPr>
          <p:cNvSpPr/>
          <p:nvPr/>
        </p:nvSpPr>
        <p:spPr>
          <a:xfrm>
            <a:off x="1065124" y="3402442"/>
            <a:ext cx="2494341" cy="3038551"/>
          </a:xfrm>
          <a:prstGeom prst="cube">
            <a:avLst>
              <a:gd name="adj" fmla="val 642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61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 cap="rnd" cmpd="sng">
            <a:solidFill>
              <a:schemeClr val="accent2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3185243" y="1409342"/>
            <a:ext cx="3620922" cy="472437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Akrobat Bold" panose="000008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</a:t>
            </a:r>
            <a:endParaRPr lang="ru-RU" sz="1400" dirty="0">
              <a:effectLst/>
              <a:latin typeface="Akrobat Bold" panose="000008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582506" y="588050"/>
            <a:ext cx="9085367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Доходы бюджета –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безвозмездные и безвозвратные поступления денежные средств в бюджет</a:t>
            </a:r>
            <a:endParaRPr lang="ru-RU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Куб 23">
            <a:extLst>
              <a:ext uri="{FF2B5EF4-FFF2-40B4-BE49-F238E27FC236}">
                <a16:creationId xmlns:a16="http://schemas.microsoft.com/office/drawing/2014/main" xmlns="" id="{D2E29901-8700-4FB6-ACBA-8F39E610A459}"/>
              </a:ext>
            </a:extLst>
          </p:cNvPr>
          <p:cNvSpPr/>
          <p:nvPr/>
        </p:nvSpPr>
        <p:spPr>
          <a:xfrm>
            <a:off x="3843190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3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Куб 26">
            <a:extLst>
              <a:ext uri="{FF2B5EF4-FFF2-40B4-BE49-F238E27FC236}">
                <a16:creationId xmlns:a16="http://schemas.microsoft.com/office/drawing/2014/main" xmlns="" id="{8A305E66-79A6-452F-A5A0-6C5D7FBBBC5E}"/>
              </a:ext>
            </a:extLst>
          </p:cNvPr>
          <p:cNvSpPr/>
          <p:nvPr/>
        </p:nvSpPr>
        <p:spPr>
          <a:xfrm>
            <a:off x="6621255" y="2476387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4">
                <a:lumMod val="50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90516ED4-BB54-459B-BE18-79D2FCB4BEA0}"/>
              </a:ext>
            </a:extLst>
          </p:cNvPr>
          <p:cNvSpPr txBox="1"/>
          <p:nvPr/>
        </p:nvSpPr>
        <p:spPr>
          <a:xfrm>
            <a:off x="694588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Безвозмездные поступления</a:t>
            </a:r>
          </a:p>
        </p:txBody>
      </p:sp>
      <p:sp>
        <p:nvSpPr>
          <p:cNvPr id="30" name="Куб 29">
            <a:extLst>
              <a:ext uri="{FF2B5EF4-FFF2-40B4-BE49-F238E27FC236}">
                <a16:creationId xmlns:a16="http://schemas.microsoft.com/office/drawing/2014/main" xmlns="" id="{89114DB8-307B-4E23-9B79-49D331BE9995}"/>
              </a:ext>
            </a:extLst>
          </p:cNvPr>
          <p:cNvSpPr/>
          <p:nvPr/>
        </p:nvSpPr>
        <p:spPr>
          <a:xfrm>
            <a:off x="1065125" y="2476388"/>
            <a:ext cx="2494341" cy="1081259"/>
          </a:xfrm>
          <a:prstGeom prst="cube">
            <a:avLst>
              <a:gd name="adj" fmla="val 16089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cap="rnd" cmpd="sng">
            <a:solidFill>
              <a:schemeClr val="accent1">
                <a:lumMod val="75000"/>
              </a:schemeClr>
            </a:solidFill>
          </a:ln>
          <a:effectLst>
            <a:softEdge rad="0"/>
          </a:effectLst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287DB566-2E4F-4581-9E39-FAB8C28754FD}"/>
              </a:ext>
            </a:extLst>
          </p:cNvPr>
          <p:cNvSpPr txBox="1"/>
          <p:nvPr/>
        </p:nvSpPr>
        <p:spPr>
          <a:xfrm>
            <a:off x="4073161" y="2756111"/>
            <a:ext cx="1845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Неналоговые доходы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7A1D625F-61C3-469C-91AC-3C75C47FECA0}"/>
              </a:ext>
            </a:extLst>
          </p:cNvPr>
          <p:cNvSpPr txBox="1"/>
          <p:nvPr/>
        </p:nvSpPr>
        <p:spPr>
          <a:xfrm>
            <a:off x="1183044" y="2756111"/>
            <a:ext cx="2376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Akrobat Bold" panose="00000800000000000000" pitchFamily="50" charset="-52"/>
              </a:rPr>
              <a:t>Налоговые доходы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35F3385-4AEF-43E9-9A5C-DDA8CE3E2034}"/>
              </a:ext>
            </a:extLst>
          </p:cNvPr>
          <p:cNvSpPr txBox="1"/>
          <p:nvPr/>
        </p:nvSpPr>
        <p:spPr>
          <a:xfrm>
            <a:off x="1183044" y="3673574"/>
            <a:ext cx="20900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krobat" panose="00000600000000000000" pitchFamily="50" charset="-52"/>
              </a:rPr>
              <a:t>Поступления от уплаты налогов</a:t>
            </a:r>
          </a:p>
          <a:p>
            <a:endParaRPr lang="ru-RU" dirty="0">
              <a:latin typeface="Akrobat" panose="00000600000000000000" pitchFamily="50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НДФЛ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ЕСХН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Налог на имущество физических лиц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i="1" dirty="0">
                <a:latin typeface="Arial" panose="020B0604020202020204" pitchFamily="34" charset="0"/>
                <a:cs typeface="Arial" panose="020B0604020202020204" pitchFamily="34" charset="0"/>
              </a:rPr>
              <a:t>Земельный налог</a:t>
            </a: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83DC952A-4C5B-46E8-BA5A-7A597312386F}"/>
              </a:ext>
            </a:extLst>
          </p:cNvPr>
          <p:cNvSpPr txBox="1"/>
          <p:nvPr/>
        </p:nvSpPr>
        <p:spPr>
          <a:xfrm>
            <a:off x="3843187" y="3581517"/>
            <a:ext cx="2345952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Akrobat" panose="00000600000000000000" pitchFamily="50" charset="-52"/>
              </a:rPr>
              <a:t>Поступление от уплаты  других доходов, установленных законодательством, а также штрафов за нарушение законодательства</a:t>
            </a:r>
          </a:p>
          <a:p>
            <a:endParaRPr lang="ru-RU" sz="900" dirty="0">
              <a:latin typeface="Akrobat" panose="00000600000000000000" pitchFamily="50" charset="-52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от использования государственного (муниципального) имущества и земли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Доходы  от продажи активов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ru-RU" sz="1100" i="1" dirty="0">
                <a:latin typeface="Arial" panose="020B0604020202020204" pitchFamily="34" charset="0"/>
                <a:cs typeface="Arial" panose="020B0604020202020204" pitchFamily="34" charset="0"/>
              </a:rPr>
              <a:t>неналоговые доходы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EC7AB692-8742-4081-91F3-801468D73E25}"/>
              </a:ext>
            </a:extLst>
          </p:cNvPr>
          <p:cNvSpPr txBox="1"/>
          <p:nvPr/>
        </p:nvSpPr>
        <p:spPr>
          <a:xfrm>
            <a:off x="6621251" y="3673179"/>
            <a:ext cx="234783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krobat" panose="00000600000000000000" pitchFamily="50" charset="-52"/>
              </a:rPr>
              <a:t>Поступления от других бюджетов бюджетной системы (межбюджетные </a:t>
            </a:r>
            <a:r>
              <a:rPr lang="ru-RU" sz="1600" b="1">
                <a:latin typeface="Akrobat" panose="00000600000000000000" pitchFamily="50" charset="-52"/>
              </a:rPr>
              <a:t>трансферты,субсидии,субвенции,от </a:t>
            </a:r>
            <a:r>
              <a:rPr lang="ru-RU" sz="1600" b="1" dirty="0">
                <a:latin typeface="Akrobat" panose="00000600000000000000" pitchFamily="50" charset="-52"/>
              </a:rPr>
              <a:t>организаций, граждан (кроме налоговых и неналоговых доходов)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Левая фигурная скобка 3">
            <a:extLst>
              <a:ext uri="{FF2B5EF4-FFF2-40B4-BE49-F238E27FC236}">
                <a16:creationId xmlns:a16="http://schemas.microsoft.com/office/drawing/2014/main" xmlns="" id="{137DDC69-3382-4EF5-93F0-63A0014DB9F9}"/>
              </a:ext>
            </a:extLst>
          </p:cNvPr>
          <p:cNvSpPr/>
          <p:nvPr/>
        </p:nvSpPr>
        <p:spPr>
          <a:xfrm rot="5400000">
            <a:off x="4888973" y="-2043793"/>
            <a:ext cx="472435" cy="8467727"/>
          </a:xfrm>
          <a:prstGeom prst="leftBrace">
            <a:avLst>
              <a:gd name="adj1" fmla="val 59607"/>
              <a:gd name="adj2" fmla="val 5033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6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5123F563-F2D3-42D1-9B8E-06CBAFB3060F}"/>
              </a:ext>
            </a:extLst>
          </p:cNvPr>
          <p:cNvSpPr/>
          <p:nvPr/>
        </p:nvSpPr>
        <p:spPr>
          <a:xfrm>
            <a:off x="-35910" y="193308"/>
            <a:ext cx="10687050" cy="1366528"/>
          </a:xfrm>
          <a:prstGeom prst="rect">
            <a:avLst/>
          </a:prstGeom>
          <a:noFill/>
          <a:effectLst>
            <a:softEdge rad="50800"/>
          </a:effectLst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</a:t>
            </a: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ОСНОВНОЙ ВИД БЕЗВОЗМЕЗДНЫХ ПЕРЕЧИСЛЕНИЙ ИЗ ДРУГИХ УРОВНЕЙ БЮДЖЕТОВ</a:t>
            </a:r>
            <a:endParaRPr lang="ru-RU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3B5EF876-DE2A-484B-B9F9-6654FF4F75E8}"/>
              </a:ext>
            </a:extLst>
          </p:cNvPr>
          <p:cNvSpPr/>
          <p:nvPr/>
        </p:nvSpPr>
        <p:spPr>
          <a:xfrm>
            <a:off x="720784" y="2537593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2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51FD3B35-883F-4D59-A228-F971AE3A6C23}"/>
              </a:ext>
            </a:extLst>
          </p:cNvPr>
          <p:cNvSpPr/>
          <p:nvPr/>
        </p:nvSpPr>
        <p:spPr>
          <a:xfrm>
            <a:off x="818521" y="2605723"/>
            <a:ext cx="4238656" cy="998851"/>
          </a:xfrm>
          <a:prstGeom prst="roundRect">
            <a:avLst>
              <a:gd name="adj" fmla="val 9572"/>
            </a:avLst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75B38D6E-6CE5-4A67-A042-1336343F5825}"/>
              </a:ext>
            </a:extLst>
          </p:cNvPr>
          <p:cNvSpPr/>
          <p:nvPr/>
        </p:nvSpPr>
        <p:spPr>
          <a:xfrm>
            <a:off x="720784" y="3875535"/>
            <a:ext cx="8985191" cy="1141744"/>
          </a:xfrm>
          <a:prstGeom prst="roundRect">
            <a:avLst>
              <a:gd name="adj" fmla="val 9572"/>
            </a:avLst>
          </a:prstGeom>
          <a:solidFill>
            <a:srgbClr val="B9EC66"/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87413FF9-4CBE-4824-8D60-F6447127C9E1}"/>
              </a:ext>
            </a:extLst>
          </p:cNvPr>
          <p:cNvSpPr/>
          <p:nvPr/>
        </p:nvSpPr>
        <p:spPr>
          <a:xfrm>
            <a:off x="818521" y="3961329"/>
            <a:ext cx="4222152" cy="980541"/>
          </a:xfrm>
          <a:prstGeom prst="roundRect">
            <a:avLst>
              <a:gd name="adj" fmla="val 9572"/>
            </a:avLst>
          </a:prstGeom>
          <a:solidFill>
            <a:srgbClr val="E6F4C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glow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564BBDC5-B173-481E-8E8D-0773EA32081C}"/>
              </a:ext>
            </a:extLst>
          </p:cNvPr>
          <p:cNvSpPr/>
          <p:nvPr/>
        </p:nvSpPr>
        <p:spPr>
          <a:xfrm>
            <a:off x="720784" y="5213477"/>
            <a:ext cx="8985191" cy="1141744"/>
          </a:xfrm>
          <a:prstGeom prst="roundRect">
            <a:avLst>
              <a:gd name="adj" fmla="val 9572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extrusionH="57150" contourW="12700" prstMaterial="metal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13CA7397-5644-4701-BE3D-5BFD32A94258}"/>
              </a:ext>
            </a:extLst>
          </p:cNvPr>
          <p:cNvSpPr/>
          <p:nvPr/>
        </p:nvSpPr>
        <p:spPr>
          <a:xfrm>
            <a:off x="818521" y="5284337"/>
            <a:ext cx="4238656" cy="999369"/>
          </a:xfrm>
          <a:prstGeom prst="roundRect">
            <a:avLst>
              <a:gd name="adj" fmla="val 9572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101600" dist="215900" dir="21540000" sx="96000" sy="96000" algn="ctr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extrusionH="57150" contourW="12700" prstMaterial="powder">
            <a:bevelT w="107950" h="133350"/>
            <a:bevelB w="127000" h="44450"/>
            <a:extrusionClr>
              <a:schemeClr val="accent1">
                <a:lumMod val="20000"/>
                <a:lumOff val="80000"/>
              </a:schemeClr>
            </a:extrusionClr>
            <a:contourClr>
              <a:schemeClr val="accent2">
                <a:lumMod val="50000"/>
              </a:schemeClr>
            </a:contourClr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90A1358-1B45-4D81-AFCC-04EA2F913CCC}"/>
              </a:ext>
            </a:extLst>
          </p:cNvPr>
          <p:cNvSpPr txBox="1"/>
          <p:nvPr/>
        </p:nvSpPr>
        <p:spPr>
          <a:xfrm>
            <a:off x="5154914" y="2595773"/>
            <a:ext cx="4873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  <a:latin typeface="Akrobat" panose="00000600000000000000" pitchFamily="50" charset="-52"/>
              </a:rPr>
              <a:t>Предоставляются без определения конкретной цели их использования (финансовая помощь краевого или районного бюджета на текущее содержание бюджетной инфраструктуры поселения)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61153CE-A203-4C27-BD73-D748AD1122EC}"/>
              </a:ext>
            </a:extLst>
          </p:cNvPr>
          <p:cNvSpPr txBox="1"/>
          <p:nvPr/>
        </p:nvSpPr>
        <p:spPr>
          <a:xfrm>
            <a:off x="5138410" y="3898869"/>
            <a:ext cx="445954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финансирование "переданных" полномочий из федерального или краевого бюджета в бюджет поселения (например, на осуществление первичного воинского учета на территориях, где отсутствуют военные комиссариаты)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9FE5592B-0E07-4B2A-AE6B-576965ABCB49}"/>
              </a:ext>
            </a:extLst>
          </p:cNvPr>
          <p:cNvSpPr txBox="1"/>
          <p:nvPr/>
        </p:nvSpPr>
        <p:spPr>
          <a:xfrm>
            <a:off x="5057177" y="5156896"/>
            <a:ext cx="5090123" cy="144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400" dirty="0">
                <a:latin typeface="Akrobat" panose="00000600000000000000" pitchFamily="50" charset="-52"/>
              </a:rPr>
              <a:t>Предоставляются на условиях долевого финансирования расходов из краевого бюджета в бюджет поселения (например, на капитальный ремонт автомобильных дорог местного значения из расчета 90%  объема затрат за счет республиканского бюджета, и 10% за счет средств бюджета поселения)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A37A3C-D7D2-42D7-ADCC-4383804503F5}"/>
              </a:ext>
            </a:extLst>
          </p:cNvPr>
          <p:cNvSpPr txBox="1"/>
          <p:nvPr/>
        </p:nvSpPr>
        <p:spPr>
          <a:xfrm>
            <a:off x="1075397" y="3953503"/>
            <a:ext cx="37029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СУБВЕНЦИИ</a:t>
            </a:r>
            <a:endParaRPr lang="ru-RU" dirty="0">
              <a:solidFill>
                <a:schemeClr val="accent5"/>
              </a:solidFill>
            </a:endParaRPr>
          </a:p>
          <a:p>
            <a:r>
              <a:rPr lang="ru-RU" sz="1400" dirty="0">
                <a:latin typeface="Akrobat Bold" panose="00000800000000000000" pitchFamily="50" charset="-52"/>
              </a:rPr>
              <a:t>- финансовое обеспечение переданных полномочий другого уровня бюджета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94E8EF2-48A7-49D2-A4F7-9342F82B8A24}"/>
              </a:ext>
            </a:extLst>
          </p:cNvPr>
          <p:cNvSpPr txBox="1"/>
          <p:nvPr/>
        </p:nvSpPr>
        <p:spPr>
          <a:xfrm>
            <a:off x="546099" y="2457273"/>
            <a:ext cx="476151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ДОТАЦИИ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-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A57071BB-AD5C-49AB-A8E9-D4F65BF8958C}"/>
              </a:ext>
            </a:extLst>
          </p:cNvPr>
          <p:cNvSpPr txBox="1"/>
          <p:nvPr/>
        </p:nvSpPr>
        <p:spPr>
          <a:xfrm>
            <a:off x="818521" y="5157150"/>
            <a:ext cx="42496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СУБСИДИИ </a:t>
            </a:r>
          </a:p>
          <a:p>
            <a:pPr algn="ctr"/>
            <a:r>
              <a:rPr lang="ru-RU" sz="1400" b="1" dirty="0">
                <a:latin typeface="Akrobat Bold" panose="00000800000000000000" pitchFamily="50" charset="-52"/>
              </a:rPr>
              <a:t>– финансовая помощь на частичное финансирование расходов полномочий поселения из вышестоящего уровня бюджета</a:t>
            </a:r>
            <a:endParaRPr lang="ru-RU" sz="1400" dirty="0">
              <a:latin typeface="Akrobat Bold" panose="00000800000000000000" pitchFamily="50" charset="-52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F6D3802A-F409-45FF-98A6-1D5D4FCB8BAE}"/>
              </a:ext>
            </a:extLst>
          </p:cNvPr>
          <p:cNvSpPr/>
          <p:nvPr/>
        </p:nvSpPr>
        <p:spPr>
          <a:xfrm>
            <a:off x="265667" y="1552763"/>
            <a:ext cx="10340196" cy="53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80000"/>
              </a:lnSpc>
              <a:spcAft>
                <a:spcPts val="0"/>
              </a:spcAft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Межбюджетные трансферты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денежные средства, перечисляемые из одного бюджета бюджетной системы Российской Федерации другому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85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3789895" y="2835879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xmlns="" id="{7952D2FF-28CD-476F-AE70-AE702D5839C9}"/>
              </a:ext>
            </a:extLst>
          </p:cNvPr>
          <p:cNvSpPr/>
          <p:nvPr/>
        </p:nvSpPr>
        <p:spPr>
          <a:xfrm>
            <a:off x="7185804" y="0"/>
            <a:ext cx="4908430" cy="6858000"/>
          </a:xfrm>
          <a:custGeom>
            <a:avLst/>
            <a:gdLst>
              <a:gd name="connsiteX0" fmla="*/ 3735238 w 4908430"/>
              <a:gd name="connsiteY0" fmla="*/ 8626 h 7021902"/>
              <a:gd name="connsiteX1" fmla="*/ 4908430 w 4908430"/>
              <a:gd name="connsiteY1" fmla="*/ 7021902 h 7021902"/>
              <a:gd name="connsiteX2" fmla="*/ 0 w 4908430"/>
              <a:gd name="connsiteY2" fmla="*/ 7004649 h 7021902"/>
              <a:gd name="connsiteX3" fmla="*/ 2355011 w 4908430"/>
              <a:gd name="connsiteY3" fmla="*/ 5244860 h 7021902"/>
              <a:gd name="connsiteX4" fmla="*/ 2596551 w 4908430"/>
              <a:gd name="connsiteY4" fmla="*/ 3830128 h 7021902"/>
              <a:gd name="connsiteX5" fmla="*/ 1871932 w 4908430"/>
              <a:gd name="connsiteY5" fmla="*/ 0 h 7021902"/>
              <a:gd name="connsiteX6" fmla="*/ 3735238 w 4908430"/>
              <a:gd name="connsiteY6" fmla="*/ 8626 h 7021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08430" h="7021902">
                <a:moveTo>
                  <a:pt x="3735238" y="8626"/>
                </a:moveTo>
                <a:lnTo>
                  <a:pt x="4908430" y="7021902"/>
                </a:lnTo>
                <a:lnTo>
                  <a:pt x="0" y="7004649"/>
                </a:lnTo>
                <a:lnTo>
                  <a:pt x="2355011" y="5244860"/>
                </a:lnTo>
                <a:lnTo>
                  <a:pt x="2596551" y="3830128"/>
                </a:lnTo>
                <a:lnTo>
                  <a:pt x="1871932" y="0"/>
                </a:lnTo>
                <a:lnTo>
                  <a:pt x="3735238" y="86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4D68F98-3AE8-4A29-94C3-CE0AADB1C119}"/>
              </a:ext>
            </a:extLst>
          </p:cNvPr>
          <p:cNvSpPr txBox="1"/>
          <p:nvPr/>
        </p:nvSpPr>
        <p:spPr>
          <a:xfrm>
            <a:off x="8240796" y="3573717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Akrobat Black" pitchFamily="50" charset="-52"/>
              </a:rPr>
              <a:t>2025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Akrobat Black" pitchFamily="50" charset="-52"/>
            </a:endParaRP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xmlns="" id="{A2468FBA-F5F9-475B-B146-B8C6A7F75F51}"/>
              </a:ext>
            </a:extLst>
          </p:cNvPr>
          <p:cNvSpPr/>
          <p:nvPr/>
        </p:nvSpPr>
        <p:spPr>
          <a:xfrm>
            <a:off x="8907546" y="5731060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EFBC852-2DCE-4F35-BEB9-7E133197CED2}"/>
              </a:ext>
            </a:extLst>
          </p:cNvPr>
          <p:cNvSpPr/>
          <p:nvPr/>
        </p:nvSpPr>
        <p:spPr>
          <a:xfrm>
            <a:off x="678920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F367D05E-7935-4A03-84C3-EE59CCFCCD0C}"/>
              </a:ext>
            </a:extLst>
          </p:cNvPr>
          <p:cNvSpPr txBox="1"/>
          <p:nvPr/>
        </p:nvSpPr>
        <p:spPr>
          <a:xfrm>
            <a:off x="766542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xmlns="" id="{36DDC57D-DBE0-4DDD-94AD-9218936746C6}"/>
              </a:ext>
            </a:extLst>
          </p:cNvPr>
          <p:cNvSpPr/>
          <p:nvPr/>
        </p:nvSpPr>
        <p:spPr>
          <a:xfrm>
            <a:off x="7026634" y="4377423"/>
            <a:ext cx="1739900" cy="821672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xmlns="" id="{DD95175E-C423-4822-A3B2-92834C789AF9}"/>
              </a:ext>
            </a:extLst>
          </p:cNvPr>
          <p:cNvSpPr/>
          <p:nvPr/>
        </p:nvSpPr>
        <p:spPr>
          <a:xfrm rot="247143">
            <a:off x="9433182" y="4349914"/>
            <a:ext cx="1739900" cy="810337"/>
          </a:xfrm>
          <a:prstGeom prst="flowChartAlternateProcess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F9E16FE-121D-4554-8367-040F86B7BF73}"/>
              </a:ext>
            </a:extLst>
          </p:cNvPr>
          <p:cNvSpPr txBox="1"/>
          <p:nvPr/>
        </p:nvSpPr>
        <p:spPr>
          <a:xfrm>
            <a:off x="6801540" y="4320850"/>
            <a:ext cx="215755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80 092,37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588D5AA-4B97-4D58-819F-94B01D9FCC4D}"/>
              </a:ext>
            </a:extLst>
          </p:cNvPr>
          <p:cNvSpPr txBox="1"/>
          <p:nvPr/>
        </p:nvSpPr>
        <p:spPr>
          <a:xfrm rot="228113">
            <a:off x="9390498" y="4227898"/>
            <a:ext cx="1864023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80 092,37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тыс.руб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4" name="Равно 23">
            <a:extLst>
              <a:ext uri="{FF2B5EF4-FFF2-40B4-BE49-F238E27FC236}">
                <a16:creationId xmlns:a16="http://schemas.microsoft.com/office/drawing/2014/main" xmlns="" id="{9DE7F99F-4B17-4B78-B7B6-C76D9E0ABE6E}"/>
              </a:ext>
            </a:extLst>
          </p:cNvPr>
          <p:cNvSpPr/>
          <p:nvPr/>
        </p:nvSpPr>
        <p:spPr>
          <a:xfrm>
            <a:off x="5766851" y="2256831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69F84A98-C0EC-4256-BEE0-20E7733761D2}"/>
              </a:ext>
            </a:extLst>
          </p:cNvPr>
          <p:cNvSpPr txBox="1"/>
          <p:nvPr/>
        </p:nvSpPr>
        <p:spPr>
          <a:xfrm>
            <a:off x="2103025" y="3570403"/>
            <a:ext cx="173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krobat Black" pitchFamily="50" charset="-52"/>
              </a:rPr>
              <a:t>2024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krobat Black" pitchFamily="50" charset="-52"/>
            </a:endParaRPr>
          </a:p>
        </p:txBody>
      </p:sp>
      <p:sp>
        <p:nvSpPr>
          <p:cNvPr id="26" name="Равнобедренный треугольник 25">
            <a:extLst>
              <a:ext uri="{FF2B5EF4-FFF2-40B4-BE49-F238E27FC236}">
                <a16:creationId xmlns:a16="http://schemas.microsoft.com/office/drawing/2014/main" xmlns="" id="{BC780B47-1F67-4003-AEB5-76784281835D}"/>
              </a:ext>
            </a:extLst>
          </p:cNvPr>
          <p:cNvSpPr/>
          <p:nvPr/>
        </p:nvSpPr>
        <p:spPr>
          <a:xfrm>
            <a:off x="2692596" y="5705633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xmlns="" id="{3F091A2C-5D29-4D7D-876A-C5EC1B96EC49}"/>
              </a:ext>
            </a:extLst>
          </p:cNvPr>
          <p:cNvSpPr/>
          <p:nvPr/>
        </p:nvSpPr>
        <p:spPr>
          <a:xfrm>
            <a:off x="574255" y="5266801"/>
            <a:ext cx="4489286" cy="387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C0BB9C57-1BB0-4AA8-A9C0-A57359DB811B}"/>
              </a:ext>
            </a:extLst>
          </p:cNvPr>
          <p:cNvSpPr txBox="1"/>
          <p:nvPr/>
        </p:nvSpPr>
        <p:spPr>
          <a:xfrm>
            <a:off x="1450474" y="5266801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29" name="Блок-схема: альтернативный процесс 28">
            <a:extLst>
              <a:ext uri="{FF2B5EF4-FFF2-40B4-BE49-F238E27FC236}">
                <a16:creationId xmlns:a16="http://schemas.microsoft.com/office/drawing/2014/main" xmlns="" id="{383ADC7D-7FAD-4B24-B3F7-D07B1D6EF2C6}"/>
              </a:ext>
            </a:extLst>
          </p:cNvPr>
          <p:cNvSpPr/>
          <p:nvPr/>
        </p:nvSpPr>
        <p:spPr>
          <a:xfrm>
            <a:off x="811684" y="4323397"/>
            <a:ext cx="1739900" cy="875698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xmlns="" id="{E3498228-B59E-4EB1-B769-21D35738A44C}"/>
              </a:ext>
            </a:extLst>
          </p:cNvPr>
          <p:cNvSpPr/>
          <p:nvPr/>
        </p:nvSpPr>
        <p:spPr>
          <a:xfrm rot="247143">
            <a:off x="3218396" y="4345368"/>
            <a:ext cx="1739900" cy="814889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60BB515-CABF-4019-B9D3-A8FDA0EF8994}"/>
              </a:ext>
            </a:extLst>
          </p:cNvPr>
          <p:cNvSpPr txBox="1"/>
          <p:nvPr/>
        </p:nvSpPr>
        <p:spPr>
          <a:xfrm>
            <a:off x="0" y="4212701"/>
            <a:ext cx="3403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75 724,88 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тыс.р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29386A20-4B54-40D1-875E-800BDECCB99D}"/>
              </a:ext>
            </a:extLst>
          </p:cNvPr>
          <p:cNvSpPr txBox="1"/>
          <p:nvPr/>
        </p:nvSpPr>
        <p:spPr>
          <a:xfrm rot="173549">
            <a:off x="3183147" y="4221342"/>
            <a:ext cx="185619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75 724,88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3" name="Равно 32">
            <a:extLst>
              <a:ext uri="{FF2B5EF4-FFF2-40B4-BE49-F238E27FC236}">
                <a16:creationId xmlns:a16="http://schemas.microsoft.com/office/drawing/2014/main" xmlns="" id="{F0C29901-53FD-4738-839E-63984F87C2E7}"/>
              </a:ext>
            </a:extLst>
          </p:cNvPr>
          <p:cNvSpPr/>
          <p:nvPr/>
        </p:nvSpPr>
        <p:spPr>
          <a:xfrm>
            <a:off x="2624447" y="4582087"/>
            <a:ext cx="542698" cy="329257"/>
          </a:xfrm>
          <a:prstGeom prst="mathEqual">
            <a:avLst>
              <a:gd name="adj1" fmla="val 23520"/>
              <a:gd name="adj2" fmla="val 194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62FF47A7-41C9-4426-81C8-391A9A88E6FF}"/>
              </a:ext>
            </a:extLst>
          </p:cNvPr>
          <p:cNvSpPr txBox="1"/>
          <p:nvPr/>
        </p:nvSpPr>
        <p:spPr>
          <a:xfrm>
            <a:off x="5169793" y="1144862"/>
            <a:ext cx="1736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CC0000"/>
                </a:solidFill>
                <a:latin typeface="Akrobat Black" pitchFamily="50" charset="-52"/>
              </a:rPr>
              <a:t>2023</a:t>
            </a:r>
            <a:endParaRPr lang="ru-RU" sz="4000" dirty="0">
              <a:solidFill>
                <a:srgbClr val="CC0000"/>
              </a:solidFill>
              <a:latin typeface="Akrobat Black" pitchFamily="50" charset="-52"/>
            </a:endParaRP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xmlns="" id="{98491F56-B7B6-46B0-9AED-28ED3F4E5961}"/>
              </a:ext>
            </a:extLst>
          </p:cNvPr>
          <p:cNvSpPr/>
          <p:nvPr/>
        </p:nvSpPr>
        <p:spPr>
          <a:xfrm>
            <a:off x="5831338" y="3215645"/>
            <a:ext cx="406400" cy="426710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E42EECC-D124-40DD-8EFE-DA24231020DF}"/>
              </a:ext>
            </a:extLst>
          </p:cNvPr>
          <p:cNvSpPr txBox="1"/>
          <p:nvPr/>
        </p:nvSpPr>
        <p:spPr>
          <a:xfrm>
            <a:off x="4615147" y="2832792"/>
            <a:ext cx="3238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CC0000"/>
                </a:solidFill>
                <a:latin typeface="Arial Black" panose="020B0A04020102020204" pitchFamily="34" charset="0"/>
              </a:rPr>
              <a:t>Дефицит 0,00</a:t>
            </a:r>
          </a:p>
        </p:txBody>
      </p:sp>
      <p:sp>
        <p:nvSpPr>
          <p:cNvPr id="38" name="Блок-схема: альтернативный процесс 37">
            <a:extLst>
              <a:ext uri="{FF2B5EF4-FFF2-40B4-BE49-F238E27FC236}">
                <a16:creationId xmlns:a16="http://schemas.microsoft.com/office/drawing/2014/main" xmlns="" id="{AF680339-C8AF-4825-9463-CB3F474A8241}"/>
              </a:ext>
            </a:extLst>
          </p:cNvPr>
          <p:cNvSpPr/>
          <p:nvPr/>
        </p:nvSpPr>
        <p:spPr>
          <a:xfrm>
            <a:off x="3731326" y="1951562"/>
            <a:ext cx="1915296" cy="79907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Блок-схема: альтернативный процесс 38">
            <a:extLst>
              <a:ext uri="{FF2B5EF4-FFF2-40B4-BE49-F238E27FC236}">
                <a16:creationId xmlns:a16="http://schemas.microsoft.com/office/drawing/2014/main" xmlns="" id="{BCBFA742-36F9-4396-869C-3F3616CECEFF}"/>
              </a:ext>
            </a:extLst>
          </p:cNvPr>
          <p:cNvSpPr/>
          <p:nvPr/>
        </p:nvSpPr>
        <p:spPr>
          <a:xfrm rot="213884">
            <a:off x="6458703" y="2032013"/>
            <a:ext cx="1962383" cy="795364"/>
          </a:xfrm>
          <a:prstGeom prst="flowChartAlternateProcess">
            <a:avLst/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DD2B941-A55D-467A-A0E0-3743B1E2E549}"/>
              </a:ext>
            </a:extLst>
          </p:cNvPr>
          <p:cNvSpPr txBox="1"/>
          <p:nvPr/>
        </p:nvSpPr>
        <p:spPr>
          <a:xfrm>
            <a:off x="3645743" y="1879805"/>
            <a:ext cx="223759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73 072,05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A1755B9-80D6-4D77-996C-2CD77D18615F}"/>
              </a:ext>
            </a:extLst>
          </p:cNvPr>
          <p:cNvSpPr txBox="1"/>
          <p:nvPr/>
        </p:nvSpPr>
        <p:spPr>
          <a:xfrm rot="212143">
            <a:off x="6330690" y="2078017"/>
            <a:ext cx="221841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Расходы</a:t>
            </a:r>
          </a:p>
          <a:p>
            <a:pPr algn="ctr">
              <a:spcAft>
                <a:spcPts val="600"/>
              </a:spcAft>
            </a:pP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73 072,05 </a:t>
            </a:r>
            <a:r>
              <a:rPr lang="ru-RU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</a:t>
            </a:r>
            <a:r>
              <a:rPr lang="ru-RU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C40C7B94-79B9-40B0-ADBB-F0CF9ECB39BC}"/>
              </a:ext>
            </a:extLst>
          </p:cNvPr>
          <p:cNvSpPr/>
          <p:nvPr/>
        </p:nvSpPr>
        <p:spPr>
          <a:xfrm>
            <a:off x="711200" y="472796"/>
            <a:ext cx="970459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lnSpc>
                <a:spcPct val="80000"/>
              </a:lnSpc>
              <a:spcAft>
                <a:spcPts val="0"/>
              </a:spcAft>
            </a:pPr>
            <a:r>
              <a:rPr lang="ru-RU" sz="23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Основные характеристики бюджета </a:t>
            </a:r>
            <a:r>
              <a:rPr lang="ru-RU" sz="2300" b="1" dirty="0" err="1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Добровского</a:t>
            </a:r>
            <a:r>
              <a:rPr lang="ru-RU" sz="23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сельского </a:t>
            </a:r>
            <a:r>
              <a:rPr lang="ru-RU" sz="2300" b="1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поселения Симферопольского района Республики Крым</a:t>
            </a:r>
            <a:endParaRPr lang="ru-RU" sz="2300" b="1" dirty="0">
              <a:solidFill>
                <a:schemeClr val="accent2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99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xmlns="" id="{8D9B97C4-2F4D-4ABE-9823-8BE8F83D0D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406727"/>
              </p:ext>
            </p:extLst>
          </p:nvPr>
        </p:nvGraphicFramePr>
        <p:xfrm>
          <a:off x="444500" y="165100"/>
          <a:ext cx="91313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879C3CD-6061-4BC0-A414-CA7BC0C01CA3}"/>
              </a:ext>
            </a:extLst>
          </p:cNvPr>
          <p:cNvSpPr txBox="1"/>
          <p:nvPr/>
        </p:nvSpPr>
        <p:spPr>
          <a:xfrm>
            <a:off x="2235200" y="5426847"/>
            <a:ext cx="177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73 072 </a:t>
            </a:r>
            <a:r>
              <a:rPr lang="ru-RU" sz="1600" b="1" dirty="0" err="1" smtClean="0"/>
              <a:t>тыс.руб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B470B08-9EC8-4896-8AD7-C31EAE33F2B5}"/>
              </a:ext>
            </a:extLst>
          </p:cNvPr>
          <p:cNvSpPr txBox="1"/>
          <p:nvPr/>
        </p:nvSpPr>
        <p:spPr>
          <a:xfrm>
            <a:off x="4347712" y="5426847"/>
            <a:ext cx="20911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75 725 </a:t>
            </a:r>
            <a:r>
              <a:rPr lang="ru-RU" sz="1600" b="1" dirty="0" err="1" smtClean="0"/>
              <a:t>тыс</a:t>
            </a:r>
            <a:r>
              <a:rPr lang="ru-RU" sz="1600" b="1" dirty="0" smtClean="0"/>
              <a:t> руб.</a:t>
            </a:r>
            <a:endParaRPr lang="ru-RU" sz="16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D42AE60-C04A-430C-BC7D-01F6295CBA58}"/>
              </a:ext>
            </a:extLst>
          </p:cNvPr>
          <p:cNvSpPr txBox="1"/>
          <p:nvPr/>
        </p:nvSpPr>
        <p:spPr>
          <a:xfrm>
            <a:off x="6616699" y="5426847"/>
            <a:ext cx="19684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80 092 тыс</a:t>
            </a:r>
            <a:r>
              <a:rPr lang="ru-RU" sz="1600" b="1" dirty="0"/>
              <a:t>. </a:t>
            </a:r>
            <a:r>
              <a:rPr lang="ru-RU" sz="1600" b="1" dirty="0" smtClean="0"/>
              <a:t>руб.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63118523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9584</TotalTime>
  <Words>1274</Words>
  <Application>Microsoft Office PowerPoint</Application>
  <PresentationFormat>Произвольный</PresentationFormat>
  <Paragraphs>261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БЮДЖЕТ  Добровского сельского поселения на 2023 год и на плановый период 2024-2025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Прогноз по налоговым доходам на  2023-2025 годы</vt:lpstr>
      <vt:lpstr>Прогноз по неналоговым доходам на  2023-2025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___________________ на 2018 год и на плановый период 2019-2020 годы</dc:title>
  <dc:creator>Евгения Линькова</dc:creator>
  <cp:lastModifiedBy>Admin</cp:lastModifiedBy>
  <cp:revision>335</cp:revision>
  <cp:lastPrinted>2022-11-21T10:47:51Z</cp:lastPrinted>
  <dcterms:created xsi:type="dcterms:W3CDTF">2018-08-29T05:56:46Z</dcterms:created>
  <dcterms:modified xsi:type="dcterms:W3CDTF">2022-11-24T10:35:21Z</dcterms:modified>
</cp:coreProperties>
</file>