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1049000" cy="7924800"/>
  <p:notesSz cx="11049000" cy="79248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9151" y="2456688"/>
            <a:ext cx="9397048" cy="1664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8302" y="4437888"/>
            <a:ext cx="7738745" cy="198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2767" y="1822704"/>
            <a:ext cx="4809077" cy="5230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93505" y="1822704"/>
            <a:ext cx="4809077" cy="5230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2767" y="316992"/>
            <a:ext cx="9949815" cy="1267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2767" y="1822704"/>
            <a:ext cx="9949815" cy="5230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58819" y="7370064"/>
            <a:ext cx="3537712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2767" y="7370064"/>
            <a:ext cx="2542730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59852" y="7370064"/>
            <a:ext cx="2542730" cy="396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2" Type="http://schemas.openxmlformats.org/officeDocument/2006/relationships/slideLayout" Target="../slideLayouts/slideLayout5.xml"/><Relationship Id="rId71" Type="http://schemas.openxmlformats.org/officeDocument/2006/relationships/image" Target="../media/image71.png"/><Relationship Id="rId70" Type="http://schemas.openxmlformats.org/officeDocument/2006/relationships/image" Target="../media/image70.png"/><Relationship Id="rId7" Type="http://schemas.openxmlformats.org/officeDocument/2006/relationships/image" Target="../media/image7.png"/><Relationship Id="rId69" Type="http://schemas.openxmlformats.org/officeDocument/2006/relationships/image" Target="../media/image69.png"/><Relationship Id="rId68" Type="http://schemas.openxmlformats.org/officeDocument/2006/relationships/image" Target="../media/image68.png"/><Relationship Id="rId67" Type="http://schemas.openxmlformats.org/officeDocument/2006/relationships/image" Target="../media/image67.png"/><Relationship Id="rId66" Type="http://schemas.openxmlformats.org/officeDocument/2006/relationships/image" Target="../media/image66.jpeg"/><Relationship Id="rId65" Type="http://schemas.openxmlformats.org/officeDocument/2006/relationships/image" Target="../media/image65.png"/><Relationship Id="rId64" Type="http://schemas.openxmlformats.org/officeDocument/2006/relationships/image" Target="../media/image64.png"/><Relationship Id="rId63" Type="http://schemas.openxmlformats.org/officeDocument/2006/relationships/image" Target="../media/image63.jpeg"/><Relationship Id="rId62" Type="http://schemas.openxmlformats.org/officeDocument/2006/relationships/image" Target="../media/image62.png"/><Relationship Id="rId61" Type="http://schemas.openxmlformats.org/officeDocument/2006/relationships/image" Target="../media/image61.jpeg"/><Relationship Id="rId60" Type="http://schemas.openxmlformats.org/officeDocument/2006/relationships/image" Target="../media/image60.png"/><Relationship Id="rId6" Type="http://schemas.openxmlformats.org/officeDocument/2006/relationships/image" Target="../media/image6.png"/><Relationship Id="rId59" Type="http://schemas.openxmlformats.org/officeDocument/2006/relationships/image" Target="../media/image59.png"/><Relationship Id="rId58" Type="http://schemas.openxmlformats.org/officeDocument/2006/relationships/image" Target="../media/image58.png"/><Relationship Id="rId57" Type="http://schemas.openxmlformats.org/officeDocument/2006/relationships/image" Target="../media/image57.png"/><Relationship Id="rId56" Type="http://schemas.openxmlformats.org/officeDocument/2006/relationships/image" Target="../media/image56.png"/><Relationship Id="rId55" Type="http://schemas.openxmlformats.org/officeDocument/2006/relationships/image" Target="../media/image55.png"/><Relationship Id="rId54" Type="http://schemas.openxmlformats.org/officeDocument/2006/relationships/image" Target="../media/image54.png"/><Relationship Id="rId53" Type="http://schemas.openxmlformats.org/officeDocument/2006/relationships/image" Target="../media/image53.png"/><Relationship Id="rId52" Type="http://schemas.openxmlformats.org/officeDocument/2006/relationships/image" Target="../media/image52.png"/><Relationship Id="rId51" Type="http://schemas.openxmlformats.org/officeDocument/2006/relationships/image" Target="../media/image51.png"/><Relationship Id="rId50" Type="http://schemas.openxmlformats.org/officeDocument/2006/relationships/image" Target="../media/image50.png"/><Relationship Id="rId5" Type="http://schemas.openxmlformats.org/officeDocument/2006/relationships/image" Target="../media/image5.jpeg"/><Relationship Id="rId49" Type="http://schemas.openxmlformats.org/officeDocument/2006/relationships/image" Target="../media/image49.png"/><Relationship Id="rId48" Type="http://schemas.openxmlformats.org/officeDocument/2006/relationships/image" Target="../media/image48.png"/><Relationship Id="rId47" Type="http://schemas.openxmlformats.org/officeDocument/2006/relationships/image" Target="../media/image47.png"/><Relationship Id="rId46" Type="http://schemas.openxmlformats.org/officeDocument/2006/relationships/image" Target="../media/image46.png"/><Relationship Id="rId45" Type="http://schemas.openxmlformats.org/officeDocument/2006/relationships/image" Target="../media/image45.png"/><Relationship Id="rId44" Type="http://schemas.openxmlformats.org/officeDocument/2006/relationships/image" Target="../media/image44.png"/><Relationship Id="rId43" Type="http://schemas.openxmlformats.org/officeDocument/2006/relationships/image" Target="../media/image43.jpeg"/><Relationship Id="rId42" Type="http://schemas.openxmlformats.org/officeDocument/2006/relationships/image" Target="../media/image42.png"/><Relationship Id="rId41" Type="http://schemas.openxmlformats.org/officeDocument/2006/relationships/image" Target="../media/image41.png"/><Relationship Id="rId40" Type="http://schemas.openxmlformats.org/officeDocument/2006/relationships/image" Target="../media/image40.png"/><Relationship Id="rId4" Type="http://schemas.openxmlformats.org/officeDocument/2006/relationships/image" Target="../media/image4.jpeg"/><Relationship Id="rId39" Type="http://schemas.openxmlformats.org/officeDocument/2006/relationships/image" Target="../media/image39.png"/><Relationship Id="rId38" Type="http://schemas.openxmlformats.org/officeDocument/2006/relationships/image" Target="../media/image38.png"/><Relationship Id="rId37" Type="http://schemas.openxmlformats.org/officeDocument/2006/relationships/image" Target="../media/image37.png"/><Relationship Id="rId36" Type="http://schemas.openxmlformats.org/officeDocument/2006/relationships/image" Target="../media/image36.png"/><Relationship Id="rId35" Type="http://schemas.openxmlformats.org/officeDocument/2006/relationships/image" Target="../media/image35.png"/><Relationship Id="rId34" Type="http://schemas.openxmlformats.org/officeDocument/2006/relationships/image" Target="../media/image34.png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jpeg"/><Relationship Id="rId26" Type="http://schemas.openxmlformats.org/officeDocument/2006/relationships/image" Target="../media/image26.png"/><Relationship Id="rId25" Type="http://schemas.openxmlformats.org/officeDocument/2006/relationships/image" Target="../media/image25.jpeg"/><Relationship Id="rId24" Type="http://schemas.openxmlformats.org/officeDocument/2006/relationships/image" Target="../media/image24.png"/><Relationship Id="rId23" Type="http://schemas.openxmlformats.org/officeDocument/2006/relationships/image" Target="../media/image23.jpeg"/><Relationship Id="rId22" Type="http://schemas.openxmlformats.org/officeDocument/2006/relationships/image" Target="../media/image22.png"/><Relationship Id="rId21" Type="http://schemas.openxmlformats.org/officeDocument/2006/relationships/image" Target="../media/image21.jpeg"/><Relationship Id="rId20" Type="http://schemas.openxmlformats.org/officeDocument/2006/relationships/image" Target="../media/image20.jpe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jpeg"/><Relationship Id="rId8" Type="http://schemas.openxmlformats.org/officeDocument/2006/relationships/image" Target="../media/image79.jpe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5" Type="http://schemas.openxmlformats.org/officeDocument/2006/relationships/slideLayout" Target="../slideLayouts/slideLayout5.xml"/><Relationship Id="rId34" Type="http://schemas.openxmlformats.org/officeDocument/2006/relationships/hyperlink" Target="http://www.contract.mil.ru/" TargetMode="External"/><Relationship Id="rId33" Type="http://schemas.openxmlformats.org/officeDocument/2006/relationships/image" Target="../media/image103.png"/><Relationship Id="rId32" Type="http://schemas.openxmlformats.org/officeDocument/2006/relationships/image" Target="../media/image102.png"/><Relationship Id="rId31" Type="http://schemas.openxmlformats.org/officeDocument/2006/relationships/image" Target="../media/image101.png"/><Relationship Id="rId30" Type="http://schemas.openxmlformats.org/officeDocument/2006/relationships/image" Target="../media/image100.png"/><Relationship Id="rId3" Type="http://schemas.openxmlformats.org/officeDocument/2006/relationships/image" Target="../media/image74.png"/><Relationship Id="rId29" Type="http://schemas.openxmlformats.org/officeDocument/2006/relationships/image" Target="../media/image99.png"/><Relationship Id="rId28" Type="http://schemas.openxmlformats.org/officeDocument/2006/relationships/image" Target="../media/image98.png"/><Relationship Id="rId27" Type="http://schemas.openxmlformats.org/officeDocument/2006/relationships/image" Target="../media/image97.png"/><Relationship Id="rId26" Type="http://schemas.openxmlformats.org/officeDocument/2006/relationships/image" Target="../media/image96.png"/><Relationship Id="rId25" Type="http://schemas.openxmlformats.org/officeDocument/2006/relationships/image" Target="../media/image95.png"/><Relationship Id="rId24" Type="http://schemas.openxmlformats.org/officeDocument/2006/relationships/image" Target="../media/image94.png"/><Relationship Id="rId23" Type="http://schemas.openxmlformats.org/officeDocument/2006/relationships/image" Target="../media/image93.jpeg"/><Relationship Id="rId22" Type="http://schemas.openxmlformats.org/officeDocument/2006/relationships/image" Target="../media/image92.jpeg"/><Relationship Id="rId21" Type="http://schemas.openxmlformats.org/officeDocument/2006/relationships/image" Target="../media/image91.jpeg"/><Relationship Id="rId20" Type="http://schemas.openxmlformats.org/officeDocument/2006/relationships/image" Target="../media/image90.png"/><Relationship Id="rId2" Type="http://schemas.openxmlformats.org/officeDocument/2006/relationships/image" Target="../media/image73.jpeg"/><Relationship Id="rId19" Type="http://schemas.openxmlformats.org/officeDocument/2006/relationships/image" Target="../media/image89.png"/><Relationship Id="rId18" Type="http://schemas.openxmlformats.org/officeDocument/2006/relationships/image" Target="../media/image88.png"/><Relationship Id="rId17" Type="http://schemas.openxmlformats.org/officeDocument/2006/relationships/image" Target="../media/image87.png"/><Relationship Id="rId16" Type="http://schemas.openxmlformats.org/officeDocument/2006/relationships/image" Target="../media/image86.jpeg"/><Relationship Id="rId15" Type="http://schemas.openxmlformats.org/officeDocument/2006/relationships/image" Target="../media/image85.png"/><Relationship Id="rId14" Type="http://schemas.openxmlformats.org/officeDocument/2006/relationships/hyperlink" Target="http://contract.mil.ru/career/" TargetMode="External"/><Relationship Id="rId13" Type="http://schemas.openxmlformats.org/officeDocument/2006/relationships/image" Target="../media/image84.png"/><Relationship Id="rId12" Type="http://schemas.openxmlformats.org/officeDocument/2006/relationships/image" Target="../media/image83.png"/><Relationship Id="rId11" Type="http://schemas.openxmlformats.org/officeDocument/2006/relationships/image" Target="../media/image82.png"/><Relationship Id="rId10" Type="http://schemas.openxmlformats.org/officeDocument/2006/relationships/image" Target="../media/image81.png"/><Relationship Id="rId1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72464" y="989368"/>
            <a:ext cx="3780154" cy="5633720"/>
            <a:chOff x="7272464" y="989368"/>
            <a:chExt cx="3780154" cy="563372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272464" y="1094790"/>
              <a:ext cx="2943644" cy="24968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0053" y="989368"/>
              <a:ext cx="841943" cy="30386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2464" y="3585108"/>
              <a:ext cx="2943644" cy="4429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2464" y="4021531"/>
              <a:ext cx="315975" cy="18095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10557" y="4021525"/>
              <a:ext cx="341439" cy="260149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004532" y="5831090"/>
            <a:ext cx="4047490" cy="2089150"/>
            <a:chOff x="7004532" y="5831090"/>
            <a:chExt cx="4047490" cy="20891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7258" y="7046023"/>
              <a:ext cx="2708440" cy="283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7245" y="7304252"/>
              <a:ext cx="2414282" cy="25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70102" y="7329792"/>
              <a:ext cx="3781894" cy="5902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51528" y="6959244"/>
              <a:ext cx="300469" cy="867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7245" y="6623024"/>
              <a:ext cx="2714752" cy="4229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37245" y="6648412"/>
              <a:ext cx="2707703" cy="3383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4532" y="5831090"/>
              <a:ext cx="267957" cy="18849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70509" y="5831090"/>
              <a:ext cx="317931" cy="14731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70102" y="6986778"/>
              <a:ext cx="1067142" cy="7292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75296" y="6623024"/>
              <a:ext cx="313143" cy="253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72490" y="6648412"/>
              <a:ext cx="1064755" cy="3383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27251" y="6751383"/>
              <a:ext cx="111798" cy="1512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45767" y="6751383"/>
              <a:ext cx="91490" cy="15097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053978" y="6602608"/>
            <a:ext cx="2634615" cy="1013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0800">
              <a:lnSpc>
                <a:spcPct val="118000"/>
              </a:lnSpc>
              <a:spcBef>
                <a:spcPts val="90"/>
              </a:spcBef>
            </a:pPr>
            <a:r>
              <a:rPr sz="1850" b="1" spc="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СЛУЖБА </a:t>
            </a:r>
            <a:r>
              <a:rPr sz="1850" b="1" spc="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1850" b="1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КОНТРАКТУ </a:t>
            </a:r>
            <a:r>
              <a:rPr sz="1850" b="1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50" b="1" spc="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85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50" b="1" spc="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ВООРУЖЕННЫХ</a:t>
            </a:r>
            <a:r>
              <a:rPr sz="185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50" b="1" spc="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СИЛАХ</a:t>
            </a:r>
            <a:endParaRPr sz="1850">
              <a:latin typeface="Calibri" panose="020F0502020204030204"/>
              <a:cs typeface="Calibri" panose="020F0502020204030204"/>
            </a:endParaRPr>
          </a:p>
          <a:p>
            <a:pPr marL="1129665">
              <a:lnSpc>
                <a:spcPct val="100000"/>
              </a:lnSpc>
              <a:spcBef>
                <a:spcPts val="320"/>
              </a:spcBef>
            </a:pPr>
            <a:r>
              <a:rPr sz="1850" b="1" spc="5" dirty="0">
                <a:solidFill>
                  <a:srgbClr val="DCDDDE"/>
                </a:solidFill>
                <a:latin typeface="Calibri" panose="020F0502020204030204"/>
                <a:cs typeface="Calibri" panose="020F0502020204030204"/>
              </a:rPr>
              <a:t>contract.mil.ru</a:t>
            </a:r>
            <a:endParaRPr sz="185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272337" y="0"/>
            <a:ext cx="3767175" cy="109479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27453" y="400168"/>
            <a:ext cx="3206750" cy="807085"/>
            <a:chOff x="327453" y="400168"/>
            <a:chExt cx="3206750" cy="807085"/>
          </a:xfrm>
        </p:grpSpPr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065" y="427710"/>
              <a:ext cx="3177759" cy="7661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27444" y="400176"/>
              <a:ext cx="3206750" cy="807085"/>
            </a:xfrm>
            <a:custGeom>
              <a:avLst/>
              <a:gdLst/>
              <a:ahLst/>
              <a:cxnLst/>
              <a:rect l="l" t="t" r="r" b="b"/>
              <a:pathLst>
                <a:path w="3206750" h="807085">
                  <a:moveTo>
                    <a:pt x="346887" y="0"/>
                  </a:moveTo>
                  <a:lnTo>
                    <a:pt x="0" y="0"/>
                  </a:lnTo>
                  <a:lnTo>
                    <a:pt x="0" y="348399"/>
                  </a:lnTo>
                  <a:lnTo>
                    <a:pt x="33439" y="314833"/>
                  </a:lnTo>
                  <a:lnTo>
                    <a:pt x="33439" y="25260"/>
                  </a:lnTo>
                  <a:lnTo>
                    <a:pt x="321779" y="25260"/>
                  </a:lnTo>
                  <a:lnTo>
                    <a:pt x="346887" y="0"/>
                  </a:lnTo>
                  <a:close/>
                </a:path>
                <a:path w="3206750" h="807085">
                  <a:moveTo>
                    <a:pt x="3206432" y="458317"/>
                  </a:moveTo>
                  <a:lnTo>
                    <a:pt x="3173120" y="491871"/>
                  </a:lnTo>
                  <a:lnTo>
                    <a:pt x="3173120" y="781570"/>
                  </a:lnTo>
                  <a:lnTo>
                    <a:pt x="2885935" y="781570"/>
                  </a:lnTo>
                  <a:lnTo>
                    <a:pt x="2861056" y="806704"/>
                  </a:lnTo>
                  <a:lnTo>
                    <a:pt x="3206432" y="806704"/>
                  </a:lnTo>
                  <a:lnTo>
                    <a:pt x="3206432" y="458317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474320" y="650916"/>
            <a:ext cx="288798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6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СОЦИАЛЬНЫЕЛЬГОТЫ</a:t>
            </a:r>
            <a:r>
              <a:rPr sz="1550" b="1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spc="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b="1" spc="7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spc="-9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ГАРАНТИИ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67151" y="392501"/>
            <a:ext cx="3234055" cy="800735"/>
            <a:chOff x="3867151" y="392501"/>
            <a:chExt cx="3234055" cy="800735"/>
          </a:xfrm>
        </p:grpSpPr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85310" y="403109"/>
              <a:ext cx="3189287" cy="76893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867150" y="392505"/>
              <a:ext cx="3234055" cy="800735"/>
            </a:xfrm>
            <a:custGeom>
              <a:avLst/>
              <a:gdLst/>
              <a:ahLst/>
              <a:cxnLst/>
              <a:rect l="l" t="t" r="r" b="b"/>
              <a:pathLst>
                <a:path w="3234054" h="800735">
                  <a:moveTo>
                    <a:pt x="346633" y="0"/>
                  </a:moveTo>
                  <a:lnTo>
                    <a:pt x="0" y="0"/>
                  </a:lnTo>
                  <a:lnTo>
                    <a:pt x="0" y="349656"/>
                  </a:lnTo>
                  <a:lnTo>
                    <a:pt x="33426" y="315976"/>
                  </a:lnTo>
                  <a:lnTo>
                    <a:pt x="33426" y="25222"/>
                  </a:lnTo>
                  <a:lnTo>
                    <a:pt x="321652" y="25222"/>
                  </a:lnTo>
                  <a:lnTo>
                    <a:pt x="346633" y="0"/>
                  </a:lnTo>
                  <a:close/>
                </a:path>
                <a:path w="3234054" h="800735">
                  <a:moveTo>
                    <a:pt x="3233712" y="450964"/>
                  </a:moveTo>
                  <a:lnTo>
                    <a:pt x="3200158" y="484644"/>
                  </a:lnTo>
                  <a:lnTo>
                    <a:pt x="3200158" y="775271"/>
                  </a:lnTo>
                  <a:lnTo>
                    <a:pt x="2910802" y="775271"/>
                  </a:lnTo>
                  <a:lnTo>
                    <a:pt x="2885567" y="800620"/>
                  </a:lnTo>
                  <a:lnTo>
                    <a:pt x="3233712" y="800620"/>
                  </a:lnTo>
                  <a:lnTo>
                    <a:pt x="3233712" y="450964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3972266" y="443961"/>
            <a:ext cx="3013710" cy="6553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" algn="ctr">
              <a:lnSpc>
                <a:spcPts val="1695"/>
              </a:lnSpc>
              <a:spcBef>
                <a:spcPts val="135"/>
              </a:spcBef>
            </a:pPr>
            <a:r>
              <a:rPr sz="1550" b="1" spc="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ДОПОЛНИТЕЛЬНЫЕ</a:t>
            </a:r>
            <a:r>
              <a:rPr sz="155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ЛЬГОТЫ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 marR="5080" algn="ctr">
              <a:lnSpc>
                <a:spcPts val="1520"/>
              </a:lnSpc>
              <a:spcBef>
                <a:spcPts val="170"/>
              </a:spcBef>
            </a:pPr>
            <a:r>
              <a:rPr sz="1550" b="1" spc="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155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УЧАСТНИКОВ</a:t>
            </a:r>
            <a:r>
              <a:rPr sz="155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СПЕЦИАЛЬНОЙ </a:t>
            </a:r>
            <a:r>
              <a:rPr sz="1550" b="1" spc="-33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spc="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ВОЕННОЙ</a:t>
            </a:r>
            <a:r>
              <a:rPr sz="1550" b="1" spc="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ОПЕРАЦИИ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59586" y="832049"/>
            <a:ext cx="3805554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792220" algn="l"/>
              </a:tabLst>
            </a:pPr>
            <a:r>
              <a:rPr sz="1550" u="sng" spc="5" dirty="0">
                <a:solidFill>
                  <a:srgbClr val="FFFFFF"/>
                </a:solidFill>
                <a:uFill>
                  <a:solidFill>
                    <a:srgbClr val="F7BD22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550" u="sng" spc="5" dirty="0">
                <a:solidFill>
                  <a:srgbClr val="FFFFFF"/>
                </a:solidFill>
                <a:uFill>
                  <a:solidFill>
                    <a:srgbClr val="F7BD22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endParaRPr sz="15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09913" y="1255212"/>
            <a:ext cx="2740660" cy="4610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695"/>
              </a:lnSpc>
              <a:spcBef>
                <a:spcPts val="135"/>
              </a:spcBef>
            </a:pP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тат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8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10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ое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вы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1550" spc="-10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й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тви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й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95"/>
              </a:lnSpc>
            </a:pP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тв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ую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щи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8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759682" y="1262837"/>
            <a:ext cx="501650" cy="419734"/>
            <a:chOff x="3759682" y="1262837"/>
            <a:chExt cx="501650" cy="419734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59682" y="1262837"/>
              <a:ext cx="501053" cy="4193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85412" y="1288605"/>
              <a:ext cx="404139" cy="32089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209913" y="2051142"/>
            <a:ext cx="280733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4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ит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10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ал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вы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10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550" spc="-8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759682" y="2057527"/>
            <a:ext cx="501650" cy="421005"/>
            <a:chOff x="3759682" y="2057527"/>
            <a:chExt cx="501650" cy="421005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59682" y="2057527"/>
              <a:ext cx="501053" cy="4208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85412" y="2083282"/>
              <a:ext cx="404139" cy="322402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209913" y="3517007"/>
            <a:ext cx="2773045" cy="46100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695"/>
              </a:lnSpc>
              <a:spcBef>
                <a:spcPts val="135"/>
              </a:spcBef>
            </a:pP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бесплатный</a:t>
            </a:r>
            <a:r>
              <a:rPr sz="1550" spc="-114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отдых</a:t>
            </a:r>
            <a:r>
              <a:rPr sz="1550" spc="-8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детей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6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летних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95"/>
              </a:lnSpc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оро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ви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1550" spc="-1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еря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759682" y="3507676"/>
            <a:ext cx="521334" cy="434975"/>
            <a:chOff x="3759682" y="3507676"/>
            <a:chExt cx="521334" cy="434975"/>
          </a:xfrm>
        </p:grpSpPr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59682" y="3507676"/>
              <a:ext cx="520712" cy="43437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85412" y="3533368"/>
              <a:ext cx="423824" cy="33754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222010" y="4574432"/>
            <a:ext cx="61594" cy="20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(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09913" y="4317739"/>
            <a:ext cx="2715260" cy="46100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7945" marR="5080" indent="-55880">
              <a:lnSpc>
                <a:spcPts val="1520"/>
              </a:lnSpc>
              <a:spcBef>
                <a:spcPts val="470"/>
              </a:spcBef>
            </a:pP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тра</a:t>
            </a:r>
            <a:r>
              <a:rPr sz="1550" spc="-4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10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вы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лат</a:t>
            </a: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-1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ране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 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трав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ме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)</a:t>
            </a:r>
            <a:r>
              <a:rPr sz="1550" spc="-8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гиб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759682" y="4323499"/>
            <a:ext cx="501650" cy="421005"/>
            <a:chOff x="3759682" y="4323499"/>
            <a:chExt cx="501650" cy="421005"/>
          </a:xfrm>
        </p:grpSpPr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59682" y="4323499"/>
              <a:ext cx="501053" cy="42080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85412" y="4349242"/>
              <a:ext cx="404139" cy="322402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8291239" y="484156"/>
            <a:ext cx="239776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МИНИСТЕРСТВО</a:t>
            </a:r>
            <a:r>
              <a:rPr sz="1550" b="1" spc="-1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spc="10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ОБОРОНЫ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23160" y="723568"/>
            <a:ext cx="233934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1550" b="1" spc="-2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b="1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5475" y="1339665"/>
            <a:ext cx="8509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2775" y="1276820"/>
            <a:ext cx="2800350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80010">
              <a:lnSpc>
                <a:spcPts val="1520"/>
              </a:lnSpc>
              <a:spcBef>
                <a:spcPts val="460"/>
              </a:spcBef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тв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8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9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сч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  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Ми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орон</a:t>
            </a: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-10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4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4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8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чере</a:t>
            </a:r>
            <a:r>
              <a:rPr sz="1550" spc="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 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4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оп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ьн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-и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еч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ю</a:t>
            </a:r>
            <a:r>
              <a:rPr sz="1550" spc="-10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ем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41490" y="1284325"/>
            <a:ext cx="473709" cy="417830"/>
            <a:chOff x="241490" y="1284325"/>
            <a:chExt cx="473709" cy="417830"/>
          </a:xfrm>
        </p:grpSpPr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9587" y="1284325"/>
              <a:ext cx="455485" cy="27186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9587" y="1629740"/>
              <a:ext cx="455485" cy="7240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2353" y="1556194"/>
              <a:ext cx="72720" cy="12755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1490" y="1310005"/>
              <a:ext cx="402691" cy="319735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639347" y="2155851"/>
            <a:ext cx="8509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9748" y="2348813"/>
            <a:ext cx="93345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06680" y="2093005"/>
            <a:ext cx="2272030" cy="4591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050" marR="5080" indent="-6985">
              <a:lnSpc>
                <a:spcPts val="1520"/>
              </a:lnSpc>
              <a:spcBef>
                <a:spcPts val="460"/>
              </a:spcBef>
            </a:pP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8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8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ил</a:t>
            </a:r>
            <a:r>
              <a:rPr sz="1550" spc="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 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омпенс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аци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я</a:t>
            </a:r>
            <a:r>
              <a:rPr sz="1550" spc="-8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8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ай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</a:t>
            </a:r>
            <a:r>
              <a:rPr sz="1550" spc="-9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я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41490" y="2104783"/>
            <a:ext cx="473709" cy="417830"/>
            <a:chOff x="241490" y="2104783"/>
            <a:chExt cx="473709" cy="417830"/>
          </a:xfrm>
        </p:grpSpPr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9587" y="2104783"/>
              <a:ext cx="455485" cy="41780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8169" y="2211412"/>
              <a:ext cx="66903" cy="9667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4786" y="2405570"/>
              <a:ext cx="60286" cy="9427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1490" y="2130463"/>
              <a:ext cx="402678" cy="319735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626647" y="2714127"/>
            <a:ext cx="2881630" cy="652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1520"/>
              </a:lnSpc>
              <a:spcBef>
                <a:spcPts val="460"/>
              </a:spcBef>
            </a:pP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есп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латн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10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ие</a:t>
            </a:r>
            <a:r>
              <a:rPr sz="1550" spc="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,  </a:t>
            </a:r>
            <a:r>
              <a:rPr sz="1550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ече</a:t>
            </a:r>
            <a:r>
              <a:rPr sz="1550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6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аби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я</a:t>
            </a:r>
            <a:r>
              <a:rPr sz="1550" spc="-10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8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- 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ки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1550" spc="-1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учр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я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41490" y="2720124"/>
            <a:ext cx="473709" cy="391160"/>
            <a:chOff x="241490" y="2720124"/>
            <a:chExt cx="473709" cy="391160"/>
          </a:xfrm>
        </p:grpSpPr>
        <p:pic>
          <p:nvPicPr>
            <p:cNvPr id="69" name="object 6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9587" y="2720124"/>
              <a:ext cx="455485" cy="30712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6599" y="3038386"/>
              <a:ext cx="274746" cy="2303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0176" y="2790152"/>
              <a:ext cx="64896" cy="13905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1553" y="3027248"/>
              <a:ext cx="73520" cy="8352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1490" y="2745803"/>
              <a:ext cx="402678" cy="292595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241490" y="4116743"/>
            <a:ext cx="473709" cy="419734"/>
            <a:chOff x="241490" y="4116743"/>
            <a:chExt cx="473709" cy="419734"/>
          </a:xfrm>
        </p:grpSpPr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1490" y="4116743"/>
              <a:ext cx="473583" cy="41929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59587" y="4142397"/>
              <a:ext cx="384581" cy="321233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603119" y="4135678"/>
            <a:ext cx="2804795" cy="4965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30"/>
              </a:spcBef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еспечен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6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щ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вы</a:t>
            </a: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835"/>
              </a:lnSpc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имуществом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6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обмундированием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5475" y="5350580"/>
            <a:ext cx="11239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12775" y="5287659"/>
            <a:ext cx="2792095" cy="459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9380">
              <a:lnSpc>
                <a:spcPts val="1690"/>
              </a:lnSpc>
              <a:spcBef>
                <a:spcPts val="130"/>
              </a:spcBef>
            </a:pP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й</a:t>
            </a:r>
            <a:r>
              <a:rPr sz="1550" spc="-114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опл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чи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ва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й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90"/>
              </a:lnSpc>
            </a:pP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550" spc="-6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7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7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550" spc="-7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ра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9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1550" spc="-7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меся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41490" y="5284076"/>
            <a:ext cx="473709" cy="419734"/>
            <a:chOff x="241490" y="5284076"/>
            <a:chExt cx="473709" cy="419734"/>
          </a:xfrm>
        </p:grpSpPr>
        <p:pic>
          <p:nvPicPr>
            <p:cNvPr id="81" name="object 8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9587" y="5284076"/>
              <a:ext cx="455485" cy="12396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9587" y="5630976"/>
              <a:ext cx="455485" cy="7240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4169" y="5408040"/>
              <a:ext cx="70904" cy="19141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34301" y="5599455"/>
              <a:ext cx="80772" cy="9688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1490" y="5309730"/>
              <a:ext cx="402691" cy="321246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625475" y="5967389"/>
            <a:ext cx="85090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2775" y="5904543"/>
            <a:ext cx="2553970" cy="4591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79375">
              <a:lnSpc>
                <a:spcPts val="1520"/>
              </a:lnSpc>
              <a:spcBef>
                <a:spcPts val="460"/>
              </a:spcBef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тра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10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зн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9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я 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сч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6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ф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рал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9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6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ю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241490" y="5908484"/>
            <a:ext cx="473709" cy="417830"/>
            <a:chOff x="241490" y="5908484"/>
            <a:chExt cx="473709" cy="417830"/>
          </a:xfrm>
        </p:grpSpPr>
        <p:pic>
          <p:nvPicPr>
            <p:cNvPr id="89" name="object 8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9587" y="5908484"/>
              <a:ext cx="455485" cy="41780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32891" y="6215697"/>
              <a:ext cx="82181" cy="9688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41490" y="5934126"/>
              <a:ext cx="402691" cy="319747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625475" y="4881154"/>
            <a:ext cx="107314" cy="20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5473" y="4818308"/>
            <a:ext cx="26282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ес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латн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9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тр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хра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зо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10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ита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41490" y="4816551"/>
            <a:ext cx="473709" cy="412750"/>
            <a:chOff x="241490" y="4816551"/>
            <a:chExt cx="473709" cy="412750"/>
          </a:xfrm>
        </p:grpSpPr>
        <p:pic>
          <p:nvPicPr>
            <p:cNvPr id="95" name="object 9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9587" y="4816551"/>
              <a:ext cx="455485" cy="7777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44169" y="4894338"/>
              <a:ext cx="35452" cy="1986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9587" y="5033391"/>
              <a:ext cx="455485" cy="1958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41490" y="4842192"/>
              <a:ext cx="402678" cy="321246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639347" y="6599694"/>
            <a:ext cx="10477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27249" y="6536772"/>
            <a:ext cx="2466340" cy="4597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98425">
              <a:lnSpc>
                <a:spcPts val="1520"/>
              </a:lnSpc>
              <a:spcBef>
                <a:spcPts val="465"/>
              </a:spcBef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ав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8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8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пенс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ю</a:t>
            </a:r>
            <a:r>
              <a:rPr sz="1550" spc="-8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посл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6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sz="1550" spc="-6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  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службы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241490" y="6523825"/>
            <a:ext cx="492125" cy="431800"/>
            <a:chOff x="241490" y="6523825"/>
            <a:chExt cx="492125" cy="431800"/>
          </a:xfrm>
        </p:grpSpPr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59587" y="6523825"/>
              <a:ext cx="473582" cy="43133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62279" y="6657162"/>
              <a:ext cx="66675" cy="9380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48792" y="6848398"/>
              <a:ext cx="84391" cy="9681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41490" y="6549466"/>
              <a:ext cx="420789" cy="334822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241490" y="3524072"/>
            <a:ext cx="483234" cy="396875"/>
            <a:chOff x="241490" y="3524072"/>
            <a:chExt cx="483234" cy="396875"/>
          </a:xfrm>
        </p:grpSpPr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41490" y="3524072"/>
              <a:ext cx="482638" cy="39662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59587" y="3549675"/>
              <a:ext cx="393636" cy="298615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600403" y="3533078"/>
            <a:ext cx="2530475" cy="459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690"/>
              </a:lnSpc>
              <a:spcBef>
                <a:spcPts val="130"/>
              </a:spcBef>
            </a:pP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есп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латн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9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ес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ечен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90"/>
              </a:lnSpc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ле</a:t>
            </a:r>
            <a:r>
              <a:rPr sz="1550" spc="-5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рс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10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реп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ата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230091" y="2704748"/>
            <a:ext cx="2667635" cy="461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695"/>
              </a:lnSpc>
              <a:spcBef>
                <a:spcPts val="135"/>
              </a:spcBef>
            </a:pP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6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ю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9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мес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дл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я</a:t>
            </a:r>
            <a:r>
              <a:rPr sz="1550" spc="-7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учен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я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95"/>
              </a:lnSpc>
            </a:pP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й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6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уз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х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3759682" y="2711462"/>
            <a:ext cx="540385" cy="451484"/>
            <a:chOff x="3759682" y="2711462"/>
            <a:chExt cx="540385" cy="451484"/>
          </a:xfrm>
        </p:grpSpPr>
        <p:pic>
          <p:nvPicPr>
            <p:cNvPr id="112" name="object 11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759682" y="2711462"/>
              <a:ext cx="540372" cy="45106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785412" y="2737180"/>
              <a:ext cx="443509" cy="354190"/>
            </a:xfrm>
            <a:prstGeom prst="rect">
              <a:avLst/>
            </a:prstGeom>
          </p:spPr>
        </p:pic>
      </p:grpSp>
      <p:sp>
        <p:nvSpPr>
          <p:cNvPr id="114" name="object 114"/>
          <p:cNvSpPr txBox="1"/>
          <p:nvPr/>
        </p:nvSpPr>
        <p:spPr>
          <a:xfrm>
            <a:off x="4209712" y="5112998"/>
            <a:ext cx="2258695" cy="8489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ct val="82000"/>
              </a:lnSpc>
              <a:spcBef>
                <a:spcPts val="470"/>
              </a:spcBef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я</a:t>
            </a:r>
            <a:r>
              <a:rPr sz="1550" spc="-10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ро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мм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 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абилит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114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6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тац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  </a:t>
            </a:r>
            <a:r>
              <a:rPr sz="1550" i="1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(трудоустройство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525"/>
              </a:lnSpc>
            </a:pPr>
            <a:r>
              <a:rPr sz="1550" i="1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i="1" spc="-7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i="1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пр</a:t>
            </a:r>
            <a:r>
              <a:rPr sz="1550" i="1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i="1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i="1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оста</a:t>
            </a:r>
            <a:r>
              <a:rPr sz="1550" i="1" spc="-4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550" i="1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i="1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i="1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i="1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i="1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i="1" spc="-9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i="1" spc="-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550" i="1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i="1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i="1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ья</a:t>
            </a:r>
            <a:r>
              <a:rPr sz="1550" i="1" spc="1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)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759682" y="5119649"/>
            <a:ext cx="501650" cy="419734"/>
            <a:chOff x="3759682" y="5119649"/>
            <a:chExt cx="501650" cy="419734"/>
          </a:xfrm>
        </p:grpSpPr>
        <p:pic>
          <p:nvPicPr>
            <p:cNvPr id="116" name="object 11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759682" y="5119649"/>
              <a:ext cx="501053" cy="41931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85412" y="5145417"/>
              <a:ext cx="404139" cy="320903"/>
            </a:xfrm>
            <a:prstGeom prst="rect">
              <a:avLst/>
            </a:prstGeom>
          </p:spPr>
        </p:pic>
      </p:grpSp>
      <p:sp>
        <p:nvSpPr>
          <p:cNvPr id="118" name="object 118"/>
          <p:cNvSpPr txBox="1"/>
          <p:nvPr/>
        </p:nvSpPr>
        <p:spPr>
          <a:xfrm>
            <a:off x="4209712" y="6312466"/>
            <a:ext cx="2363470" cy="6553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695"/>
              </a:lnSpc>
              <a:spcBef>
                <a:spcPts val="135"/>
              </a:spcBef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дополнительные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525"/>
              </a:lnSpc>
            </a:pP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550" spc="-8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7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га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-114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су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ъе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550" spc="-3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15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695"/>
              </a:lnSpc>
            </a:pP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ий</a:t>
            </a:r>
            <a:r>
              <a:rPr sz="1550" spc="-3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й</a:t>
            </a:r>
            <a:r>
              <a:rPr sz="1550" spc="-9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550" spc="-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Ф</a:t>
            </a:r>
            <a:r>
              <a:rPr sz="1550" spc="-4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4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ра</a:t>
            </a:r>
            <a:r>
              <a:rPr sz="1550" spc="-2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1550" spc="-20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550" spc="15" dirty="0">
                <a:solidFill>
                  <a:srgbClr val="1B4599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155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3759682" y="6318504"/>
            <a:ext cx="501650" cy="421005"/>
            <a:chOff x="3759682" y="6318504"/>
            <a:chExt cx="501650" cy="421005"/>
          </a:xfrm>
        </p:grpSpPr>
        <p:pic>
          <p:nvPicPr>
            <p:cNvPr id="120" name="object 12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59682" y="6318504"/>
              <a:ext cx="501040" cy="42082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85412" y="6344234"/>
              <a:ext cx="404139" cy="322414"/>
            </a:xfrm>
            <a:prstGeom prst="rect">
              <a:avLst/>
            </a:prstGeom>
          </p:spPr>
        </p:pic>
      </p:grpSp>
      <p:pic>
        <p:nvPicPr>
          <p:cNvPr id="122" name="object 122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7304023" y="393128"/>
            <a:ext cx="1005522" cy="670344"/>
          </a:xfrm>
          <a:prstGeom prst="rect">
            <a:avLst/>
          </a:prstGeom>
        </p:spPr>
      </p:pic>
      <p:grpSp>
        <p:nvGrpSpPr>
          <p:cNvPr id="123" name="object 123"/>
          <p:cNvGrpSpPr/>
          <p:nvPr/>
        </p:nvGrpSpPr>
        <p:grpSpPr>
          <a:xfrm>
            <a:off x="7588440" y="3629266"/>
            <a:ext cx="3122295" cy="3122295"/>
            <a:chOff x="7588440" y="3629266"/>
            <a:chExt cx="3122295" cy="3122295"/>
          </a:xfrm>
        </p:grpSpPr>
        <p:pic>
          <p:nvPicPr>
            <p:cNvPr id="124" name="object 12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588440" y="3629266"/>
              <a:ext cx="3122117" cy="257112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337245" y="6193879"/>
              <a:ext cx="2373312" cy="55750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588440" y="5831090"/>
              <a:ext cx="1407922" cy="920292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072943" y="6746265"/>
              <a:ext cx="286321" cy="511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439961" y="6746265"/>
              <a:ext cx="1186141" cy="51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52175" cy="7920355"/>
            <a:chOff x="0" y="0"/>
            <a:chExt cx="11052175" cy="792035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1052000" cy="79200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5763" y="1228991"/>
              <a:ext cx="6871334" cy="1448435"/>
            </a:xfrm>
            <a:custGeom>
              <a:avLst/>
              <a:gdLst/>
              <a:ahLst/>
              <a:cxnLst/>
              <a:rect l="l" t="t" r="r" b="b"/>
              <a:pathLst>
                <a:path w="6871334" h="1448435">
                  <a:moveTo>
                    <a:pt x="3286112" y="45313"/>
                  </a:moveTo>
                  <a:lnTo>
                    <a:pt x="0" y="45313"/>
                  </a:lnTo>
                  <a:lnTo>
                    <a:pt x="0" y="748487"/>
                  </a:lnTo>
                  <a:lnTo>
                    <a:pt x="3286112" y="748487"/>
                  </a:lnTo>
                  <a:lnTo>
                    <a:pt x="3286112" y="45313"/>
                  </a:lnTo>
                  <a:close/>
                </a:path>
                <a:path w="6871334" h="1448435">
                  <a:moveTo>
                    <a:pt x="6870890" y="0"/>
                  </a:moveTo>
                  <a:lnTo>
                    <a:pt x="3640658" y="0"/>
                  </a:lnTo>
                  <a:lnTo>
                    <a:pt x="3640658" y="1447990"/>
                  </a:lnTo>
                  <a:lnTo>
                    <a:pt x="6870890" y="1447990"/>
                  </a:lnTo>
                  <a:lnTo>
                    <a:pt x="6870890" y="0"/>
                  </a:lnTo>
                  <a:close/>
                </a:path>
              </a:pathLst>
            </a:custGeom>
            <a:solidFill>
              <a:srgbClr val="D9D9D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780" y="500179"/>
              <a:ext cx="3249119" cy="7139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2731" y="489393"/>
              <a:ext cx="3278504" cy="729615"/>
            </a:xfrm>
            <a:custGeom>
              <a:avLst/>
              <a:gdLst/>
              <a:ahLst/>
              <a:cxnLst/>
              <a:rect l="l" t="t" r="r" b="b"/>
              <a:pathLst>
                <a:path w="3278504" h="729615">
                  <a:moveTo>
                    <a:pt x="354672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31369" y="296583"/>
                  </a:lnTo>
                  <a:lnTo>
                    <a:pt x="31369" y="23647"/>
                  </a:lnTo>
                  <a:lnTo>
                    <a:pt x="328879" y="23647"/>
                  </a:lnTo>
                  <a:lnTo>
                    <a:pt x="354672" y="0"/>
                  </a:lnTo>
                  <a:close/>
                </a:path>
                <a:path w="3278504" h="729615">
                  <a:moveTo>
                    <a:pt x="3278416" y="404012"/>
                  </a:moveTo>
                  <a:lnTo>
                    <a:pt x="3247059" y="432930"/>
                  </a:lnTo>
                  <a:lnTo>
                    <a:pt x="3247059" y="705751"/>
                  </a:lnTo>
                  <a:lnTo>
                    <a:pt x="2950984" y="705751"/>
                  </a:lnTo>
                  <a:lnTo>
                    <a:pt x="2925280" y="729386"/>
                  </a:lnTo>
                  <a:lnTo>
                    <a:pt x="3278416" y="729386"/>
                  </a:lnTo>
                  <a:lnTo>
                    <a:pt x="3278416" y="40401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37168" y="469845"/>
            <a:ext cx="2036445" cy="74041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120015">
              <a:lnSpc>
                <a:spcPts val="1850"/>
              </a:lnSpc>
              <a:spcBef>
                <a:spcPts val="235"/>
              </a:spcBef>
            </a:pP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1600" b="1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ПОСТУПЛЕНИЯ </a:t>
            </a:r>
            <a:r>
              <a:rPr sz="1600" b="1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16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ВОЕННУЮ</a:t>
            </a: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СЛУЖБУ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365760">
              <a:lnSpc>
                <a:spcPts val="1790"/>
              </a:lnSpc>
            </a:pP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16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КОНТРАКТУ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5771" y="1274924"/>
            <a:ext cx="3286125" cy="4072254"/>
            <a:chOff x="315771" y="1274924"/>
            <a:chExt cx="3286125" cy="407225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589" y="1274924"/>
              <a:ext cx="1150661" cy="2405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118" y="1490813"/>
              <a:ext cx="2734847" cy="2405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2897" y="1706701"/>
              <a:ext cx="1022901" cy="2405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5771" y="2086958"/>
              <a:ext cx="3286125" cy="3260090"/>
            </a:xfrm>
            <a:custGeom>
              <a:avLst/>
              <a:gdLst/>
              <a:ahLst/>
              <a:cxnLst/>
              <a:rect l="l" t="t" r="r" b="b"/>
              <a:pathLst>
                <a:path w="3286125" h="3260090">
                  <a:moveTo>
                    <a:pt x="3286128" y="0"/>
                  </a:moveTo>
                  <a:lnTo>
                    <a:pt x="0" y="0"/>
                  </a:lnTo>
                  <a:lnTo>
                    <a:pt x="0" y="3259913"/>
                  </a:lnTo>
                  <a:lnTo>
                    <a:pt x="3286128" y="3259913"/>
                  </a:lnTo>
                  <a:lnTo>
                    <a:pt x="3286128" y="0"/>
                  </a:lnTo>
                  <a:close/>
                </a:path>
              </a:pathLst>
            </a:custGeom>
            <a:solidFill>
              <a:srgbClr val="D9D9D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12408" y="2068400"/>
            <a:ext cx="2861945" cy="5194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лично,</a:t>
            </a:r>
            <a:r>
              <a:rPr sz="1600" spc="35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почтовым</a:t>
            </a:r>
            <a:r>
              <a:rPr sz="1600" spc="3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отправлением,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94970" algn="l"/>
                <a:tab pos="1356995" algn="l"/>
                <a:tab pos="1626870" algn="l"/>
                <a:tab pos="2264410" algn="l"/>
              </a:tabLst>
            </a:pPr>
            <a:r>
              <a:rPr sz="16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по	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телефону	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	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пункт	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отбора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5771" y="2037563"/>
            <a:ext cx="393700" cy="427355"/>
            <a:chOff x="315771" y="2037563"/>
            <a:chExt cx="393700" cy="42735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771" y="2037563"/>
              <a:ext cx="393251" cy="4271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771" y="2063827"/>
              <a:ext cx="320748" cy="32690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90202" y="2451691"/>
            <a:ext cx="2931795" cy="7391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985"/>
              </a:spcBef>
            </a:pP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ил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оенн</a:t>
            </a:r>
            <a:r>
              <a:rPr sz="16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й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ом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spc="-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600" spc="-4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ариа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1026160" algn="l"/>
                <a:tab pos="2218055" algn="l"/>
              </a:tabLst>
            </a:pP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ч</a:t>
            </a:r>
            <a:r>
              <a:rPr sz="16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600" spc="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ез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личн</a:t>
            </a:r>
            <a:r>
              <a:rPr sz="1600" spc="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й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16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абин</a:t>
            </a:r>
            <a:r>
              <a:rPr sz="16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202" y="3165707"/>
            <a:ext cx="2929255" cy="7658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276985" algn="l"/>
                <a:tab pos="1690370" algn="l"/>
              </a:tabLst>
            </a:pP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гражданина	на	официальном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сайте</a:t>
            </a:r>
            <a:r>
              <a:rPr sz="16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Минобороны</a:t>
            </a:r>
            <a:r>
              <a:rPr sz="1600" spc="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России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075055">
              <a:lnSpc>
                <a:spcPct val="100000"/>
              </a:lnSpc>
              <a:spcBef>
                <a:spcPts val="25"/>
              </a:spcBef>
            </a:pPr>
            <a:r>
              <a:rPr sz="1600" dirty="0">
                <a:solidFill>
                  <a:srgbClr val="224DA0"/>
                </a:solidFill>
                <a:latin typeface="Calibri" panose="020F0502020204030204"/>
                <a:cs typeface="Calibri" panose="020F0502020204030204"/>
              </a:rPr>
              <a:t>lkg.mil.ru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5771" y="2938128"/>
            <a:ext cx="393700" cy="427355"/>
            <a:chOff x="315771" y="2938128"/>
            <a:chExt cx="393700" cy="42735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771" y="2938128"/>
              <a:ext cx="393251" cy="4271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771" y="2964390"/>
              <a:ext cx="320748" cy="32690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03773" y="4019034"/>
            <a:ext cx="570865" cy="5187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через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«Стать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38030" y="4019034"/>
            <a:ext cx="1358265" cy="518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0330" marR="5080" indent="-88265">
              <a:lnSpc>
                <a:spcPct val="101000"/>
              </a:lnSpc>
              <a:spcBef>
                <a:spcPts val="90"/>
              </a:spcBef>
            </a:pP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электронный </a:t>
            </a:r>
            <a:r>
              <a:rPr sz="16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об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600" spc="-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600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spc="-6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600" spc="-4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ь</a:t>
            </a:r>
            <a:r>
              <a:rPr sz="1600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1600" spc="-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600" spc="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м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3773" y="4512185"/>
            <a:ext cx="190817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699895" algn="l"/>
              </a:tabLst>
            </a:pPr>
            <a:r>
              <a:rPr sz="1600" spc="-5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он</a:t>
            </a:r>
            <a:r>
              <a:rPr sz="1600" spc="-4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600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600" spc="-4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600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600" spc="-5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ом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»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1600" spc="-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09182" y="4019034"/>
            <a:ext cx="683260" cy="7651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5"/>
              </a:spcBef>
            </a:pP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сервис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16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или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R="6350" algn="r">
              <a:lnSpc>
                <a:spcPct val="100000"/>
              </a:lnSpc>
              <a:spcBef>
                <a:spcPts val="25"/>
              </a:spcBef>
            </a:pP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едином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3773" y="4759609"/>
            <a:ext cx="2613660" cy="5187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ртал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600" spc="-9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ос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ар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6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600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ы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1600" spc="-1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600" spc="-4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л</a:t>
            </a:r>
            <a:r>
              <a:rPr sz="1600" spc="-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г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969010">
              <a:lnSpc>
                <a:spcPct val="100000"/>
              </a:lnSpc>
              <a:spcBef>
                <a:spcPts val="20"/>
              </a:spcBef>
            </a:pPr>
            <a:r>
              <a:rPr sz="1600" spc="-35" dirty="0">
                <a:solidFill>
                  <a:srgbClr val="224DA0"/>
                </a:solidFill>
                <a:latin typeface="Calibri" panose="020F0502020204030204"/>
                <a:cs typeface="Calibri" panose="020F0502020204030204"/>
              </a:rPr>
              <a:t>gosuslugi.ru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5771" y="484169"/>
            <a:ext cx="6863715" cy="3991610"/>
            <a:chOff x="315771" y="484169"/>
            <a:chExt cx="6863715" cy="399161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771" y="4048413"/>
              <a:ext cx="393251" cy="4271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771" y="4074673"/>
              <a:ext cx="320748" cy="32691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6269" y="494963"/>
              <a:ext cx="3182804" cy="71396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81379" y="490080"/>
              <a:ext cx="3192780" cy="723900"/>
            </a:xfrm>
            <a:custGeom>
              <a:avLst/>
              <a:gdLst/>
              <a:ahLst/>
              <a:cxnLst/>
              <a:rect l="l" t="t" r="r" b="b"/>
              <a:pathLst>
                <a:path w="3192779" h="723900">
                  <a:moveTo>
                    <a:pt x="0" y="723611"/>
                  </a:moveTo>
                  <a:lnTo>
                    <a:pt x="3192448" y="723611"/>
                  </a:lnTo>
                  <a:lnTo>
                    <a:pt x="3192448" y="0"/>
                  </a:lnTo>
                  <a:lnTo>
                    <a:pt x="0" y="0"/>
                  </a:lnTo>
                  <a:lnTo>
                    <a:pt x="0" y="723611"/>
                  </a:lnTo>
                  <a:close/>
                </a:path>
              </a:pathLst>
            </a:custGeom>
            <a:ln w="9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967750" y="484174"/>
              <a:ext cx="3211195" cy="729615"/>
            </a:xfrm>
            <a:custGeom>
              <a:avLst/>
              <a:gdLst/>
              <a:ahLst/>
              <a:cxnLst/>
              <a:rect l="l" t="t" r="r" b="b"/>
              <a:pathLst>
                <a:path w="3211195" h="729615">
                  <a:moveTo>
                    <a:pt x="345427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31356" y="295821"/>
                  </a:lnTo>
                  <a:lnTo>
                    <a:pt x="31356" y="23647"/>
                  </a:lnTo>
                  <a:lnTo>
                    <a:pt x="320357" y="23647"/>
                  </a:lnTo>
                  <a:lnTo>
                    <a:pt x="345427" y="0"/>
                  </a:lnTo>
                  <a:close/>
                </a:path>
                <a:path w="3211195" h="729615">
                  <a:moveTo>
                    <a:pt x="3210572" y="404025"/>
                  </a:moveTo>
                  <a:lnTo>
                    <a:pt x="3179216" y="433451"/>
                  </a:lnTo>
                  <a:lnTo>
                    <a:pt x="3179216" y="705751"/>
                  </a:lnTo>
                  <a:lnTo>
                    <a:pt x="2888792" y="705751"/>
                  </a:lnTo>
                  <a:lnTo>
                    <a:pt x="2863608" y="729399"/>
                  </a:lnTo>
                  <a:lnTo>
                    <a:pt x="3210572" y="729399"/>
                  </a:lnTo>
                  <a:lnTo>
                    <a:pt x="3210572" y="404025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4220044" y="721846"/>
            <a:ext cx="270129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ТРЕБОВАНИЯ</a:t>
            </a:r>
            <a:r>
              <a:rPr sz="16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600" b="1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КАНДИДАТАМ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8688" y="5346079"/>
            <a:ext cx="3312160" cy="2052320"/>
            <a:chOff x="318688" y="5346079"/>
            <a:chExt cx="3312160" cy="2052320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8688" y="5346079"/>
              <a:ext cx="3309432" cy="200701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74701" y="6551220"/>
              <a:ext cx="2456180" cy="802005"/>
            </a:xfrm>
            <a:custGeom>
              <a:avLst/>
              <a:gdLst/>
              <a:ahLst/>
              <a:cxnLst/>
              <a:rect l="l" t="t" r="r" b="b"/>
              <a:pathLst>
                <a:path w="2456179" h="802004">
                  <a:moveTo>
                    <a:pt x="2456039" y="0"/>
                  </a:moveTo>
                  <a:lnTo>
                    <a:pt x="0" y="0"/>
                  </a:lnTo>
                  <a:lnTo>
                    <a:pt x="0" y="801870"/>
                  </a:lnTo>
                  <a:lnTo>
                    <a:pt x="2456039" y="801870"/>
                  </a:lnTo>
                  <a:lnTo>
                    <a:pt x="2456039" y="0"/>
                  </a:lnTo>
                  <a:close/>
                </a:path>
              </a:pathLst>
            </a:custGeom>
            <a:solidFill>
              <a:srgbClr val="F1F1F1">
                <a:alpha val="56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9607" y="6751687"/>
              <a:ext cx="2139611" cy="3554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2130" y="6958323"/>
              <a:ext cx="1954564" cy="424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9607" y="6936737"/>
              <a:ext cx="1656945" cy="3554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9607" y="7121782"/>
              <a:ext cx="1528954" cy="27602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388375" y="6785548"/>
            <a:ext cx="194754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200" b="1" u="sng" spc="-5" dirty="0">
                <a:solidFill>
                  <a:srgbClr val="224DA0"/>
                </a:solidFill>
                <a:uFill>
                  <a:solidFill>
                    <a:srgbClr val="224DA0"/>
                  </a:solidFill>
                </a:uFill>
                <a:latin typeface="Calibri" panose="020F0502020204030204"/>
                <a:cs typeface="Calibri" panose="020F0502020204030204"/>
              </a:rPr>
              <a:t>http</a:t>
            </a:r>
            <a:r>
              <a:rPr sz="1200" b="1" u="sng" spc="-5" dirty="0">
                <a:solidFill>
                  <a:srgbClr val="224DA0"/>
                </a:solidFill>
                <a:uFill>
                  <a:solidFill>
                    <a:srgbClr val="224DA0"/>
                  </a:solidFill>
                </a:uFill>
                <a:latin typeface="Calibri" panose="020F0502020204030204"/>
                <a:cs typeface="Calibri" panose="020F0502020204030204"/>
                <a:hlinkClick r:id="rId14"/>
              </a:rPr>
              <a:t>://contract.mil.ru/career/ </a:t>
            </a:r>
            <a:r>
              <a:rPr sz="1200" b="1" spc="-260" dirty="0">
                <a:solidFill>
                  <a:srgbClr val="224DA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5" dirty="0">
                <a:solidFill>
                  <a:srgbClr val="224DA0"/>
                </a:solidFill>
                <a:latin typeface="Calibri" panose="020F0502020204030204"/>
                <a:cs typeface="Calibri" panose="020F0502020204030204"/>
              </a:rPr>
              <a:t>soldiering/conditions/ </a:t>
            </a:r>
            <a:r>
              <a:rPr sz="1200" b="1" spc="10" dirty="0">
                <a:solidFill>
                  <a:srgbClr val="224DA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5" dirty="0">
                <a:solidFill>
                  <a:srgbClr val="224DA0"/>
                </a:solidFill>
                <a:latin typeface="Calibri" panose="020F0502020204030204"/>
                <a:cs typeface="Calibri" panose="020F0502020204030204"/>
              </a:rPr>
              <a:t>items_selection.htm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15771" y="2254453"/>
            <a:ext cx="6875145" cy="5143500"/>
            <a:chOff x="315771" y="2254453"/>
            <a:chExt cx="6875145" cy="514350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5771" y="6472575"/>
              <a:ext cx="914468" cy="92523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21909" y="6551220"/>
              <a:ext cx="800735" cy="802005"/>
            </a:xfrm>
            <a:custGeom>
              <a:avLst/>
              <a:gdLst/>
              <a:ahLst/>
              <a:cxnLst/>
              <a:rect l="l" t="t" r="r" b="b"/>
              <a:pathLst>
                <a:path w="800735" h="802004">
                  <a:moveTo>
                    <a:pt x="800328" y="0"/>
                  </a:moveTo>
                  <a:lnTo>
                    <a:pt x="0" y="0"/>
                  </a:lnTo>
                  <a:lnTo>
                    <a:pt x="0" y="801870"/>
                  </a:lnTo>
                  <a:lnTo>
                    <a:pt x="800328" y="801870"/>
                  </a:lnTo>
                  <a:lnTo>
                    <a:pt x="800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4509" y="6626781"/>
              <a:ext cx="619879" cy="65383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8439" y="6546592"/>
              <a:ext cx="683904" cy="36931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64224" y="6585452"/>
              <a:ext cx="536123" cy="2189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54983" y="6546592"/>
              <a:ext cx="1257551" cy="36931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0743" y="6585452"/>
              <a:ext cx="1107316" cy="21897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56963" y="3093333"/>
              <a:ext cx="3234055" cy="1614805"/>
            </a:xfrm>
            <a:custGeom>
              <a:avLst/>
              <a:gdLst/>
              <a:ahLst/>
              <a:cxnLst/>
              <a:rect l="l" t="t" r="r" b="b"/>
              <a:pathLst>
                <a:path w="3234054" h="1614804">
                  <a:moveTo>
                    <a:pt x="3233698" y="0"/>
                  </a:moveTo>
                  <a:lnTo>
                    <a:pt x="0" y="0"/>
                  </a:lnTo>
                  <a:lnTo>
                    <a:pt x="0" y="1614536"/>
                  </a:lnTo>
                  <a:lnTo>
                    <a:pt x="3233698" y="1614536"/>
                  </a:lnTo>
                  <a:lnTo>
                    <a:pt x="3233698" y="0"/>
                  </a:lnTo>
                  <a:close/>
                </a:path>
              </a:pathLst>
            </a:custGeom>
            <a:solidFill>
              <a:srgbClr val="D9D9D9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9353" y="2265248"/>
              <a:ext cx="3181261" cy="78335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969300" y="2254465"/>
              <a:ext cx="3212465" cy="797560"/>
            </a:xfrm>
            <a:custGeom>
              <a:avLst/>
              <a:gdLst/>
              <a:ahLst/>
              <a:cxnLst/>
              <a:rect l="l" t="t" r="r" b="b"/>
              <a:pathLst>
                <a:path w="3212465" h="797560">
                  <a:moveTo>
                    <a:pt x="346951" y="0"/>
                  </a:moveTo>
                  <a:lnTo>
                    <a:pt x="0" y="0"/>
                  </a:lnTo>
                  <a:lnTo>
                    <a:pt x="0" y="354672"/>
                  </a:lnTo>
                  <a:lnTo>
                    <a:pt x="33401" y="320484"/>
                  </a:lnTo>
                  <a:lnTo>
                    <a:pt x="33401" y="25184"/>
                  </a:lnTo>
                  <a:lnTo>
                    <a:pt x="322287" y="25184"/>
                  </a:lnTo>
                  <a:lnTo>
                    <a:pt x="346951" y="0"/>
                  </a:lnTo>
                  <a:close/>
                </a:path>
                <a:path w="3212465" h="797560">
                  <a:moveTo>
                    <a:pt x="3212109" y="442569"/>
                  </a:moveTo>
                  <a:lnTo>
                    <a:pt x="3178695" y="476745"/>
                  </a:lnTo>
                  <a:lnTo>
                    <a:pt x="3178695" y="772058"/>
                  </a:lnTo>
                  <a:lnTo>
                    <a:pt x="2889808" y="772058"/>
                  </a:lnTo>
                  <a:lnTo>
                    <a:pt x="2865145" y="797242"/>
                  </a:lnTo>
                  <a:lnTo>
                    <a:pt x="3212109" y="797242"/>
                  </a:lnTo>
                  <a:lnTo>
                    <a:pt x="3212109" y="442569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4465232" y="2482241"/>
            <a:ext cx="223266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ПЕРЕЧЕНЬ</a:t>
            </a:r>
            <a:r>
              <a:rPr sz="1600" b="1" spc="-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ДОКУМЕНТОВ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972028" y="4724832"/>
            <a:ext cx="3228340" cy="728345"/>
            <a:chOff x="3972028" y="4724832"/>
            <a:chExt cx="3228340" cy="728345"/>
          </a:xfrm>
        </p:grpSpPr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07851" y="4734085"/>
              <a:ext cx="3156845" cy="71551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972017" y="4724844"/>
              <a:ext cx="3228340" cy="728345"/>
            </a:xfrm>
            <a:custGeom>
              <a:avLst/>
              <a:gdLst/>
              <a:ahLst/>
              <a:cxnLst/>
              <a:rect l="l" t="t" r="r" b="b"/>
              <a:pathLst>
                <a:path w="3228340" h="728345">
                  <a:moveTo>
                    <a:pt x="346964" y="0"/>
                  </a:moveTo>
                  <a:lnTo>
                    <a:pt x="0" y="0"/>
                  </a:lnTo>
                  <a:lnTo>
                    <a:pt x="0" y="323824"/>
                  </a:lnTo>
                  <a:lnTo>
                    <a:pt x="31229" y="294652"/>
                  </a:lnTo>
                  <a:lnTo>
                    <a:pt x="31229" y="23507"/>
                  </a:lnTo>
                  <a:lnTo>
                    <a:pt x="321779" y="23507"/>
                  </a:lnTo>
                  <a:lnTo>
                    <a:pt x="346964" y="0"/>
                  </a:lnTo>
                  <a:close/>
                </a:path>
                <a:path w="3228340" h="728345">
                  <a:moveTo>
                    <a:pt x="3227895" y="404012"/>
                  </a:moveTo>
                  <a:lnTo>
                    <a:pt x="3196666" y="433311"/>
                  </a:lnTo>
                  <a:lnTo>
                    <a:pt x="3196666" y="704329"/>
                  </a:lnTo>
                  <a:lnTo>
                    <a:pt x="2907525" y="704329"/>
                  </a:lnTo>
                  <a:lnTo>
                    <a:pt x="2882468" y="727849"/>
                  </a:lnTo>
                  <a:lnTo>
                    <a:pt x="3227895" y="727849"/>
                  </a:lnTo>
                  <a:lnTo>
                    <a:pt x="3227895" y="40401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4429765" y="4963471"/>
            <a:ext cx="2290445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ПОРЯДОК</a:t>
            </a: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ПОСТУПЛЕНИЯ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510763" y="489385"/>
            <a:ext cx="3212465" cy="734695"/>
            <a:chOff x="7510763" y="489385"/>
            <a:chExt cx="3212465" cy="734695"/>
          </a:xfrm>
        </p:grpSpPr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30823" y="500179"/>
              <a:ext cx="3181255" cy="71396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525926" y="495296"/>
              <a:ext cx="3191510" cy="723900"/>
            </a:xfrm>
            <a:custGeom>
              <a:avLst/>
              <a:gdLst/>
              <a:ahLst/>
              <a:cxnLst/>
              <a:rect l="l" t="t" r="r" b="b"/>
              <a:pathLst>
                <a:path w="3191509" h="723900">
                  <a:moveTo>
                    <a:pt x="0" y="723611"/>
                  </a:moveTo>
                  <a:lnTo>
                    <a:pt x="3190906" y="723611"/>
                  </a:lnTo>
                  <a:lnTo>
                    <a:pt x="3190906" y="0"/>
                  </a:lnTo>
                  <a:lnTo>
                    <a:pt x="0" y="0"/>
                  </a:lnTo>
                  <a:lnTo>
                    <a:pt x="0" y="723611"/>
                  </a:lnTo>
                  <a:close/>
                </a:path>
              </a:pathLst>
            </a:custGeom>
            <a:ln w="9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510758" y="489393"/>
              <a:ext cx="3212465" cy="729615"/>
            </a:xfrm>
            <a:custGeom>
              <a:avLst/>
              <a:gdLst/>
              <a:ahLst/>
              <a:cxnLst/>
              <a:rect l="l" t="t" r="r" b="b"/>
              <a:pathLst>
                <a:path w="3212465" h="729615">
                  <a:moveTo>
                    <a:pt x="346964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31356" y="295948"/>
                  </a:lnTo>
                  <a:lnTo>
                    <a:pt x="31356" y="23647"/>
                  </a:lnTo>
                  <a:lnTo>
                    <a:pt x="321779" y="23647"/>
                  </a:lnTo>
                  <a:lnTo>
                    <a:pt x="346964" y="0"/>
                  </a:lnTo>
                  <a:close/>
                </a:path>
                <a:path w="3212465" h="729615">
                  <a:moveTo>
                    <a:pt x="3212109" y="404012"/>
                  </a:moveTo>
                  <a:lnTo>
                    <a:pt x="3180753" y="433438"/>
                  </a:lnTo>
                  <a:lnTo>
                    <a:pt x="3180753" y="705751"/>
                  </a:lnTo>
                  <a:lnTo>
                    <a:pt x="2890329" y="705751"/>
                  </a:lnTo>
                  <a:lnTo>
                    <a:pt x="2865145" y="729386"/>
                  </a:lnTo>
                  <a:lnTo>
                    <a:pt x="3212109" y="729386"/>
                  </a:lnTo>
                  <a:lnTo>
                    <a:pt x="3212109" y="40401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7919065" y="716575"/>
            <a:ext cx="2404110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ДЕНЕЖНОЕ</a:t>
            </a:r>
            <a:r>
              <a:rPr sz="1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ДОВОЛЬСТВИЕ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943084" y="1366227"/>
            <a:ext cx="3291204" cy="5981700"/>
            <a:chOff x="3943084" y="1366227"/>
            <a:chExt cx="3291204" cy="5981700"/>
          </a:xfrm>
        </p:grpSpPr>
        <p:pic>
          <p:nvPicPr>
            <p:cNvPr id="64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84727" y="1831929"/>
              <a:ext cx="255975" cy="25442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84727" y="1366227"/>
              <a:ext cx="255975" cy="25442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943084" y="6896052"/>
              <a:ext cx="3291204" cy="452120"/>
            </a:xfrm>
            <a:custGeom>
              <a:avLst/>
              <a:gdLst/>
              <a:ahLst/>
              <a:cxnLst/>
              <a:rect l="l" t="t" r="r" b="b"/>
              <a:pathLst>
                <a:path w="3291204" h="452120">
                  <a:moveTo>
                    <a:pt x="3163663" y="0"/>
                  </a:moveTo>
                  <a:lnTo>
                    <a:pt x="127091" y="0"/>
                  </a:lnTo>
                  <a:lnTo>
                    <a:pt x="77633" y="9990"/>
                  </a:lnTo>
                  <a:lnTo>
                    <a:pt x="37234" y="37234"/>
                  </a:lnTo>
                  <a:lnTo>
                    <a:pt x="9991" y="77643"/>
                  </a:lnTo>
                  <a:lnTo>
                    <a:pt x="0" y="127129"/>
                  </a:lnTo>
                  <a:lnTo>
                    <a:pt x="0" y="324693"/>
                  </a:lnTo>
                  <a:lnTo>
                    <a:pt x="9991" y="374179"/>
                  </a:lnTo>
                  <a:lnTo>
                    <a:pt x="37234" y="414589"/>
                  </a:lnTo>
                  <a:lnTo>
                    <a:pt x="77633" y="441833"/>
                  </a:lnTo>
                  <a:lnTo>
                    <a:pt x="127091" y="451823"/>
                  </a:lnTo>
                  <a:lnTo>
                    <a:pt x="3163663" y="451823"/>
                  </a:lnTo>
                  <a:lnTo>
                    <a:pt x="3213121" y="441833"/>
                  </a:lnTo>
                  <a:lnTo>
                    <a:pt x="3253520" y="414589"/>
                  </a:lnTo>
                  <a:lnTo>
                    <a:pt x="3280763" y="374179"/>
                  </a:lnTo>
                  <a:lnTo>
                    <a:pt x="3290754" y="324693"/>
                  </a:lnTo>
                  <a:lnTo>
                    <a:pt x="3290754" y="127129"/>
                  </a:lnTo>
                  <a:lnTo>
                    <a:pt x="3280763" y="77643"/>
                  </a:lnTo>
                  <a:lnTo>
                    <a:pt x="3253520" y="37234"/>
                  </a:lnTo>
                  <a:lnTo>
                    <a:pt x="3213121" y="9990"/>
                  </a:lnTo>
                  <a:lnTo>
                    <a:pt x="3163663" y="0"/>
                  </a:lnTo>
                  <a:close/>
                </a:path>
              </a:pathLst>
            </a:custGeom>
            <a:solidFill>
              <a:srgbClr val="4551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4403164" y="1797617"/>
            <a:ext cx="2012314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5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г</a:t>
            </a:r>
            <a:r>
              <a:rPr sz="1300" spc="-7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300" spc="-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3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300" spc="-7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3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п</a:t>
            </a:r>
            <a:r>
              <a:rPr sz="1300" spc="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300" spc="-6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3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300" spc="-3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300" spc="-3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300" spc="-50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300" spc="-3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оя</a:t>
            </a:r>
            <a:r>
              <a:rPr sz="1300" spc="-30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300" spc="-40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300" spc="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ю</a:t>
            </a:r>
            <a:r>
              <a:rPr sz="1300" spc="-100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4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з</a:t>
            </a:r>
            <a:r>
              <a:rPr sz="1300" spc="-50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300" spc="-3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300" spc="-30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300" spc="-3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300" spc="-30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вь</a:t>
            </a:r>
            <a:r>
              <a:rPr sz="1300" spc="5" dirty="0">
                <a:solidFill>
                  <a:srgbClr val="C11A20"/>
                </a:solidFill>
                <a:latin typeface="Calibri" panose="020F0502020204030204"/>
                <a:cs typeface="Calibri" panose="020F0502020204030204"/>
              </a:rPr>
              <a:t>я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403164" y="1337825"/>
            <a:ext cx="124015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возраст</a:t>
            </a:r>
            <a:r>
              <a:rPr sz="1300" spc="2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18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лет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74975" y="6878715"/>
            <a:ext cx="2028189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1560"/>
              </a:lnSpc>
              <a:spcBef>
                <a:spcPts val="120"/>
              </a:spcBef>
            </a:pPr>
            <a:r>
              <a:rPr sz="1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КОНТРАКТ</a:t>
            </a:r>
            <a:r>
              <a:rPr sz="1400" b="1" spc="-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ЗАКЛЮЧАЕТСЯ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" algn="ctr">
              <a:lnSpc>
                <a:spcPts val="1560"/>
              </a:lnSpc>
            </a:pPr>
            <a:r>
              <a:rPr sz="1400" b="1" u="sng" spc="10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1400" b="1" u="sng" spc="-25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400" b="1" u="sng" spc="10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1</a:t>
            </a:r>
            <a:r>
              <a:rPr sz="1400" b="1" u="sng" spc="-20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400" b="1" u="sng" spc="-10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год</a:t>
            </a:r>
            <a:r>
              <a:rPr sz="1400" b="1" u="sng" spc="-20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400" b="1" u="sng" spc="10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1400" b="1" u="sng" spc="-20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400" b="1" u="sng" dirty="0">
                <a:solidFill>
                  <a:srgbClr val="F7BD22"/>
                </a:solidFill>
                <a:uFill>
                  <a:solidFill>
                    <a:srgbClr val="F7BD22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520015" y="1255788"/>
            <a:ext cx="3213735" cy="402590"/>
          </a:xfrm>
          <a:custGeom>
            <a:avLst/>
            <a:gdLst/>
            <a:ahLst/>
            <a:cxnLst/>
            <a:rect l="l" t="t" r="r" b="b"/>
            <a:pathLst>
              <a:path w="3213734" h="402589">
                <a:moveTo>
                  <a:pt x="3170345" y="0"/>
                </a:moveTo>
                <a:lnTo>
                  <a:pt x="43306" y="0"/>
                </a:lnTo>
                <a:lnTo>
                  <a:pt x="26455" y="3405"/>
                </a:lnTo>
                <a:lnTo>
                  <a:pt x="12689" y="12689"/>
                </a:lnTo>
                <a:lnTo>
                  <a:pt x="3405" y="26455"/>
                </a:lnTo>
                <a:lnTo>
                  <a:pt x="0" y="43306"/>
                </a:lnTo>
                <a:lnTo>
                  <a:pt x="0" y="359171"/>
                </a:lnTo>
                <a:lnTo>
                  <a:pt x="3405" y="376021"/>
                </a:lnTo>
                <a:lnTo>
                  <a:pt x="12689" y="389787"/>
                </a:lnTo>
                <a:lnTo>
                  <a:pt x="26455" y="399072"/>
                </a:lnTo>
                <a:lnTo>
                  <a:pt x="43306" y="402477"/>
                </a:lnTo>
                <a:lnTo>
                  <a:pt x="3170345" y="402477"/>
                </a:lnTo>
                <a:lnTo>
                  <a:pt x="3187195" y="399072"/>
                </a:lnTo>
                <a:lnTo>
                  <a:pt x="3200961" y="389787"/>
                </a:lnTo>
                <a:lnTo>
                  <a:pt x="3210246" y="376021"/>
                </a:lnTo>
                <a:lnTo>
                  <a:pt x="3213651" y="359171"/>
                </a:lnTo>
                <a:lnTo>
                  <a:pt x="3213651" y="43306"/>
                </a:lnTo>
                <a:lnTo>
                  <a:pt x="3210246" y="26455"/>
                </a:lnTo>
                <a:lnTo>
                  <a:pt x="3200961" y="12689"/>
                </a:lnTo>
                <a:lnTo>
                  <a:pt x="3187195" y="3405"/>
                </a:lnTo>
                <a:lnTo>
                  <a:pt x="3170345" y="0"/>
                </a:lnTo>
                <a:close/>
              </a:path>
            </a:pathLst>
          </a:custGeom>
          <a:solidFill>
            <a:srgbClr val="455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8446450" y="1330320"/>
            <a:ext cx="1361440" cy="210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2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УЧЕБНОМ</a:t>
            </a:r>
            <a:r>
              <a:rPr sz="12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ЦЕНТРЕ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808934" y="1739348"/>
            <a:ext cx="289941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600" spc="37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30</a:t>
            </a:r>
            <a:r>
              <a:rPr sz="1800" spc="42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1600" spc="35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45</a:t>
            </a:r>
            <a:r>
              <a:rPr sz="1800" spc="42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тыс.</a:t>
            </a:r>
            <a:r>
              <a:rPr sz="1600" spc="459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руб.</a:t>
            </a:r>
            <a:r>
              <a:rPr sz="1600" spc="459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600" spc="1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месяц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808934" y="1968810"/>
            <a:ext cx="138112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300" spc="4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зависимости</a:t>
            </a:r>
            <a:r>
              <a:rPr sz="1300" spc="4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362179" y="2007671"/>
            <a:ext cx="134302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воинского</a:t>
            </a:r>
            <a:r>
              <a:rPr sz="1300" spc="4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звания,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808934" y="2176989"/>
            <a:ext cx="180530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должности</a:t>
            </a:r>
            <a:r>
              <a:rPr sz="1300" spc="-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300" spc="-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выслуги</a:t>
            </a:r>
            <a:r>
              <a:rPr sz="13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лет)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530810" y="3915841"/>
            <a:ext cx="3213735" cy="402590"/>
          </a:xfrm>
          <a:custGeom>
            <a:avLst/>
            <a:gdLst/>
            <a:ahLst/>
            <a:cxnLst/>
            <a:rect l="l" t="t" r="r" b="b"/>
            <a:pathLst>
              <a:path w="3213734" h="402589">
                <a:moveTo>
                  <a:pt x="3170345" y="0"/>
                </a:moveTo>
                <a:lnTo>
                  <a:pt x="43306" y="0"/>
                </a:lnTo>
                <a:lnTo>
                  <a:pt x="26455" y="3405"/>
                </a:lnTo>
                <a:lnTo>
                  <a:pt x="12689" y="12689"/>
                </a:lnTo>
                <a:lnTo>
                  <a:pt x="3405" y="26455"/>
                </a:lnTo>
                <a:lnTo>
                  <a:pt x="0" y="43306"/>
                </a:lnTo>
                <a:lnTo>
                  <a:pt x="0" y="359171"/>
                </a:lnTo>
                <a:lnTo>
                  <a:pt x="3405" y="376021"/>
                </a:lnTo>
                <a:lnTo>
                  <a:pt x="12689" y="389787"/>
                </a:lnTo>
                <a:lnTo>
                  <a:pt x="26455" y="399072"/>
                </a:lnTo>
                <a:lnTo>
                  <a:pt x="43306" y="402477"/>
                </a:lnTo>
                <a:lnTo>
                  <a:pt x="3170345" y="402477"/>
                </a:lnTo>
                <a:lnTo>
                  <a:pt x="3187195" y="399072"/>
                </a:lnTo>
                <a:lnTo>
                  <a:pt x="3200961" y="389787"/>
                </a:lnTo>
                <a:lnTo>
                  <a:pt x="3210246" y="376021"/>
                </a:lnTo>
                <a:lnTo>
                  <a:pt x="3213651" y="359171"/>
                </a:lnTo>
                <a:lnTo>
                  <a:pt x="3213651" y="43306"/>
                </a:lnTo>
                <a:lnTo>
                  <a:pt x="3210246" y="26455"/>
                </a:lnTo>
                <a:lnTo>
                  <a:pt x="3200961" y="12689"/>
                </a:lnTo>
                <a:lnTo>
                  <a:pt x="3187195" y="3405"/>
                </a:lnTo>
                <a:lnTo>
                  <a:pt x="3170345" y="0"/>
                </a:lnTo>
                <a:close/>
              </a:path>
            </a:pathLst>
          </a:custGeom>
          <a:solidFill>
            <a:srgbClr val="4551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7866377" y="3918286"/>
            <a:ext cx="2545080" cy="368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ts val="1340"/>
              </a:lnSpc>
              <a:spcBef>
                <a:spcPts val="115"/>
              </a:spcBef>
            </a:pPr>
            <a:r>
              <a:rPr sz="12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200" b="1" spc="-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ЗОНЕ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1340"/>
              </a:lnSpc>
            </a:pPr>
            <a:r>
              <a:rPr sz="12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СПЕЦИАЛЬНОЙ</a:t>
            </a:r>
            <a:r>
              <a:rPr sz="12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ВОЕННОЙ</a:t>
            </a:r>
            <a:r>
              <a:rPr sz="1200" b="1" spc="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ОПЕРАЦИИ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98141" y="2523617"/>
            <a:ext cx="2891155" cy="6375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34925" algn="just">
              <a:lnSpc>
                <a:spcPct val="82000"/>
              </a:lnSpc>
              <a:spcBef>
                <a:spcPts val="300"/>
              </a:spcBef>
            </a:pPr>
            <a:r>
              <a:rPr sz="1800" spc="1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195</a:t>
            </a:r>
            <a:r>
              <a:rPr sz="1800" spc="15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тыс.</a:t>
            </a:r>
            <a:r>
              <a:rPr sz="1600" spc="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руб.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единовременно 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при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заключении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контракта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на срок </a:t>
            </a:r>
            <a:r>
              <a:rPr sz="1300" spc="-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 </a:t>
            </a: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года</a:t>
            </a:r>
            <a:r>
              <a:rPr sz="1300" spc="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более)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750337" y="3272416"/>
            <a:ext cx="2884805" cy="4832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7625">
              <a:lnSpc>
                <a:spcPts val="2090"/>
              </a:lnSpc>
              <a:spcBef>
                <a:spcPts val="120"/>
              </a:spcBef>
            </a:pPr>
            <a:r>
              <a:rPr sz="16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5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100</a:t>
            </a:r>
            <a:r>
              <a:rPr sz="1800" spc="-55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тыс.</a:t>
            </a:r>
            <a:r>
              <a:rPr sz="16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руб.</a:t>
            </a:r>
            <a:r>
              <a:rPr sz="16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единовременно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490"/>
              </a:lnSpc>
            </a:pP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(региональная</a:t>
            </a:r>
            <a:r>
              <a:rPr sz="1300" spc="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денежная</a:t>
            </a:r>
            <a:r>
              <a:rPr sz="1300" spc="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выплата)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379701" y="1744572"/>
            <a:ext cx="529590" cy="1943100"/>
            <a:chOff x="7379701" y="1744572"/>
            <a:chExt cx="529590" cy="1943100"/>
          </a:xfrm>
        </p:grpSpPr>
        <p:pic>
          <p:nvPicPr>
            <p:cNvPr id="81" name="object 8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99748" y="1744572"/>
              <a:ext cx="508919" cy="42718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25963" y="1770836"/>
              <a:ext cx="410174" cy="32690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99748" y="2501750"/>
              <a:ext cx="508919" cy="42870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25963" y="2527987"/>
              <a:ext cx="410174" cy="32844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79701" y="3260419"/>
              <a:ext cx="510448" cy="42718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05916" y="3286680"/>
              <a:ext cx="411717" cy="326909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7865993" y="4400306"/>
            <a:ext cx="285750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600" spc="1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170</a:t>
            </a:r>
            <a:r>
              <a:rPr sz="1800" spc="17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1600" spc="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200</a:t>
            </a:r>
            <a:r>
              <a:rPr sz="1800" spc="185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тыс.</a:t>
            </a:r>
            <a:r>
              <a:rPr sz="1600" spc="1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руб.</a:t>
            </a:r>
            <a:r>
              <a:rPr sz="1600" spc="1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600" spc="1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месяц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824356" y="4630076"/>
            <a:ext cx="1381125" cy="2717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300" spc="409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зависимости</a:t>
            </a:r>
            <a:r>
              <a:rPr sz="1300" spc="4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от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377213" y="4668629"/>
            <a:ext cx="134302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воинского</a:t>
            </a:r>
            <a:r>
              <a:rPr sz="1300" spc="4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звания,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824356" y="4838256"/>
            <a:ext cx="180467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должности</a:t>
            </a:r>
            <a:r>
              <a:rPr sz="1300" spc="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300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выслуги лет)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7418252" y="4404629"/>
            <a:ext cx="509270" cy="427355"/>
            <a:chOff x="7418252" y="4404629"/>
            <a:chExt cx="509270" cy="427355"/>
          </a:xfrm>
        </p:grpSpPr>
        <p:pic>
          <p:nvPicPr>
            <p:cNvPr id="92" name="object 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18252" y="4404629"/>
              <a:ext cx="508919" cy="42718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44467" y="4430888"/>
              <a:ext cx="410174" cy="326911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7808035" y="5158360"/>
            <a:ext cx="2894965" cy="626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>
              <a:lnSpc>
                <a:spcPts val="2020"/>
              </a:lnSpc>
              <a:spcBef>
                <a:spcPts val="120"/>
              </a:spcBef>
            </a:pPr>
            <a:r>
              <a:rPr sz="1600" spc="-1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</a:t>
            </a:r>
            <a:r>
              <a:rPr sz="1600" spc="9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9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1800" spc="1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sz="1800" spc="114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ты</a:t>
            </a:r>
            <a:r>
              <a:rPr sz="1600" spc="-1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600" spc="-2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уб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600" spc="-2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600" spc="1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800" spc="1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800" spc="-19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млн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600" spc="-2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уб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60"/>
              </a:lnSpc>
              <a:spcBef>
                <a:spcPts val="155"/>
              </a:spcBef>
            </a:pP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(за</a:t>
            </a:r>
            <a:r>
              <a:rPr sz="1300" spc="1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уничтожение</a:t>
            </a:r>
            <a:r>
              <a:rPr sz="1300" spc="1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1300" spc="114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захват</a:t>
            </a:r>
            <a:r>
              <a:rPr sz="1300" spc="114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вооружения </a:t>
            </a:r>
            <a:r>
              <a:rPr sz="1300" spc="-28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300" spc="-4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военной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техники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противника)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7430589" y="5161807"/>
            <a:ext cx="510540" cy="429259"/>
            <a:chOff x="7430589" y="5161807"/>
            <a:chExt cx="510540" cy="429259"/>
          </a:xfrm>
        </p:grpSpPr>
        <p:pic>
          <p:nvPicPr>
            <p:cNvPr id="96" name="object 9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30589" y="5161807"/>
              <a:ext cx="510448" cy="42870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56804" y="5188039"/>
              <a:ext cx="411716" cy="328455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7808035" y="5915820"/>
            <a:ext cx="2896870" cy="6273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6040">
              <a:lnSpc>
                <a:spcPts val="2025"/>
              </a:lnSpc>
              <a:spcBef>
                <a:spcPts val="120"/>
              </a:spcBef>
            </a:pPr>
            <a:r>
              <a:rPr sz="1800" spc="1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8</a:t>
            </a:r>
            <a:r>
              <a:rPr sz="1800" spc="-19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ты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600" spc="-2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600" spc="-1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б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600" spc="-2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600" spc="-1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ж</a:t>
            </a:r>
            <a:r>
              <a:rPr sz="1600" spc="-1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600" spc="-1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</a:t>
            </a:r>
            <a:r>
              <a:rPr sz="1600" spc="-1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е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вн</a:t>
            </a:r>
            <a:r>
              <a:rPr sz="16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60"/>
              </a:lnSpc>
              <a:spcBef>
                <a:spcPts val="160"/>
              </a:spcBef>
            </a:pP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(за</a:t>
            </a:r>
            <a:r>
              <a:rPr sz="1300" spc="1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участие</a:t>
            </a:r>
            <a:r>
              <a:rPr sz="1300" spc="1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300" spc="1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активных</a:t>
            </a:r>
            <a:r>
              <a:rPr sz="1300" spc="13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наступательных </a:t>
            </a:r>
            <a:r>
              <a:rPr sz="1300" spc="-28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действиях)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7410542" y="5920515"/>
            <a:ext cx="550545" cy="458470"/>
            <a:chOff x="7410542" y="5920515"/>
            <a:chExt cx="550545" cy="458470"/>
          </a:xfrm>
        </p:grpSpPr>
        <p:pic>
          <p:nvPicPr>
            <p:cNvPr id="100" name="object 10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10542" y="5920515"/>
              <a:ext cx="550516" cy="45799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36757" y="5946733"/>
              <a:ext cx="451810" cy="359297"/>
            </a:xfrm>
            <a:prstGeom prst="rect">
              <a:avLst/>
            </a:prstGeom>
          </p:spPr>
        </p:pic>
      </p:grpSp>
      <p:sp>
        <p:nvSpPr>
          <p:cNvPr id="102" name="object 102"/>
          <p:cNvSpPr txBox="1"/>
          <p:nvPr/>
        </p:nvSpPr>
        <p:spPr>
          <a:xfrm>
            <a:off x="7808035" y="6681917"/>
            <a:ext cx="2906395" cy="626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35">
              <a:lnSpc>
                <a:spcPts val="2020"/>
              </a:lnSpc>
              <a:spcBef>
                <a:spcPts val="120"/>
              </a:spcBef>
            </a:pPr>
            <a:r>
              <a:rPr sz="1800" spc="-9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1800" spc="1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sz="1800" spc="-240" dirty="0">
                <a:solidFill>
                  <a:srgbClr val="ED1C2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ты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1600" spc="-2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0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</a:t>
            </a:r>
            <a:r>
              <a:rPr sz="1600" spc="-9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уб</a:t>
            </a:r>
            <a:r>
              <a:rPr sz="16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60"/>
              </a:lnSpc>
              <a:spcBef>
                <a:spcPts val="155"/>
              </a:spcBef>
            </a:pPr>
            <a:r>
              <a:rPr sz="1300" spc="-6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(за</a:t>
            </a:r>
            <a:r>
              <a:rPr sz="1300" spc="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каждый</a:t>
            </a:r>
            <a:r>
              <a:rPr sz="1300" spc="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8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километр</a:t>
            </a:r>
            <a:r>
              <a:rPr sz="1300" spc="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9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продвижения</a:t>
            </a:r>
            <a:r>
              <a:rPr sz="1300" spc="2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300" spc="4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составе </a:t>
            </a:r>
            <a:r>
              <a:rPr sz="1300" spc="-28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штурмовыхотрядов)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3958512" y="3084035"/>
            <a:ext cx="3970654" cy="4018279"/>
            <a:chOff x="3958512" y="3084035"/>
            <a:chExt cx="3970654" cy="4018279"/>
          </a:xfrm>
        </p:grpSpPr>
        <p:pic>
          <p:nvPicPr>
            <p:cNvPr id="104" name="object 10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18253" y="6673042"/>
              <a:ext cx="510448" cy="42870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44468" y="6699258"/>
              <a:ext cx="411716" cy="32845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8512" y="3443335"/>
              <a:ext cx="510448" cy="42718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84727" y="3469596"/>
              <a:ext cx="411723" cy="32690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8512" y="3084035"/>
              <a:ext cx="510448" cy="42718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84727" y="3110296"/>
              <a:ext cx="411723" cy="32690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58512" y="3744063"/>
              <a:ext cx="510448" cy="42870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84727" y="3770298"/>
              <a:ext cx="411723" cy="328452"/>
            </a:xfrm>
            <a:prstGeom prst="rect">
              <a:avLst/>
            </a:prstGeom>
          </p:spPr>
        </p:pic>
      </p:grpSp>
      <p:sp>
        <p:nvSpPr>
          <p:cNvPr id="112" name="object 112"/>
          <p:cNvSpPr txBox="1"/>
          <p:nvPr/>
        </p:nvSpPr>
        <p:spPr>
          <a:xfrm>
            <a:off x="4372323" y="3088068"/>
            <a:ext cx="2775585" cy="15627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10"/>
              </a:spcBef>
            </a:pP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автобиография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300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анкета </a:t>
            </a:r>
            <a:r>
              <a:rPr sz="1100" i="1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(форма</a:t>
            </a:r>
            <a:r>
              <a:rPr sz="1100" i="1" spc="-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1100" i="1" spc="-4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сайте)</a:t>
            </a:r>
            <a:endParaRPr sz="1100">
              <a:latin typeface="Calibri" panose="020F0502020204030204"/>
              <a:cs typeface="Calibri" panose="020F0502020204030204"/>
            </a:endParaRPr>
          </a:p>
          <a:p>
            <a:pPr marL="564515">
              <a:lnSpc>
                <a:spcPts val="1855"/>
              </a:lnSpc>
            </a:pPr>
            <a:r>
              <a:rPr sz="1600" spc="-25" dirty="0">
                <a:solidFill>
                  <a:srgbClr val="224DA0"/>
                </a:solidFill>
                <a:latin typeface="Calibri" panose="020F0502020204030204"/>
                <a:cs typeface="Calibri" panose="020F0502020204030204"/>
                <a:hlinkClick r:id="rId34"/>
              </a:rPr>
              <a:t>www.contract.mil.ru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555"/>
              </a:lnSpc>
            </a:pP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паспорт</a:t>
            </a:r>
            <a:endParaRPr sz="13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военный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билет (при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наличии)</a:t>
            </a:r>
            <a:endParaRPr sz="13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410"/>
              </a:lnSpc>
              <a:spcBef>
                <a:spcPts val="425"/>
              </a:spcBef>
            </a:pP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свидетельства</a:t>
            </a:r>
            <a:r>
              <a:rPr sz="1300" spc="459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 </a:t>
            </a:r>
            <a:r>
              <a:rPr sz="1300" spc="15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браке </a:t>
            </a:r>
            <a:r>
              <a:rPr sz="1300" spc="16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1300" spc="15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рождении</a:t>
            </a:r>
            <a:endParaRPr sz="13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410"/>
              </a:lnSpc>
            </a:pP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детей</a:t>
            </a:r>
            <a:r>
              <a:rPr sz="1300" spc="-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(при</a:t>
            </a:r>
            <a:r>
              <a:rPr sz="1300" spc="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наличии)</a:t>
            </a:r>
            <a:endParaRPr sz="13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05"/>
              </a:spcBef>
            </a:pP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документы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об</a:t>
            </a: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образовании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3958512" y="4040139"/>
            <a:ext cx="510540" cy="772795"/>
            <a:chOff x="3958512" y="4040139"/>
            <a:chExt cx="510540" cy="772795"/>
          </a:xfrm>
        </p:grpSpPr>
        <p:pic>
          <p:nvPicPr>
            <p:cNvPr id="114" name="object 11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58512" y="4040139"/>
              <a:ext cx="510448" cy="428706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84727" y="4066373"/>
              <a:ext cx="411723" cy="32845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8512" y="4385535"/>
              <a:ext cx="510448" cy="427189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84727" y="4411794"/>
              <a:ext cx="411723" cy="326911"/>
            </a:xfrm>
            <a:prstGeom prst="rect">
              <a:avLst/>
            </a:prstGeom>
          </p:spPr>
        </p:pic>
      </p:grpSp>
      <p:sp>
        <p:nvSpPr>
          <p:cNvPr id="118" name="object 118"/>
          <p:cNvSpPr txBox="1"/>
          <p:nvPr/>
        </p:nvSpPr>
        <p:spPr>
          <a:xfrm>
            <a:off x="3963242" y="5465013"/>
            <a:ext cx="3221990" cy="1435735"/>
          </a:xfrm>
          <a:prstGeom prst="rect">
            <a:avLst/>
          </a:prstGeom>
          <a:solidFill>
            <a:srgbClr val="D9D9D9">
              <a:alpha val="54901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421640" marR="489585">
              <a:lnSpc>
                <a:spcPts val="1260"/>
              </a:lnSpc>
              <a:spcBef>
                <a:spcPts val="335"/>
              </a:spcBef>
            </a:pP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сдать </a:t>
            </a: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документы</a:t>
            </a:r>
            <a:r>
              <a:rPr sz="1300" spc="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 пункт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отбора </a:t>
            </a:r>
            <a:r>
              <a:rPr sz="1300" spc="-27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военный</a:t>
            </a:r>
            <a:r>
              <a:rPr sz="1300" spc="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комиссариат</a:t>
            </a:r>
            <a:endParaRPr sz="1300">
              <a:latin typeface="Calibri" panose="020F0502020204030204"/>
              <a:cs typeface="Calibri" panose="020F0502020204030204"/>
            </a:endParaRPr>
          </a:p>
          <a:p>
            <a:pPr marL="421640">
              <a:lnSpc>
                <a:spcPct val="100000"/>
              </a:lnSpc>
              <a:spcBef>
                <a:spcPts val="50"/>
              </a:spcBef>
            </a:pP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пройти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собеседование</a:t>
            </a:r>
            <a:r>
              <a:rPr sz="1300" spc="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психологом</a:t>
            </a:r>
            <a:endParaRPr sz="1300">
              <a:latin typeface="Calibri" panose="020F0502020204030204"/>
              <a:cs typeface="Calibri" panose="020F0502020204030204"/>
            </a:endParaRPr>
          </a:p>
          <a:p>
            <a:pPr marL="421640">
              <a:lnSpc>
                <a:spcPct val="100000"/>
              </a:lnSpc>
              <a:spcBef>
                <a:spcPts val="295"/>
              </a:spcBef>
            </a:pP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пройти</a:t>
            </a:r>
            <a:r>
              <a:rPr sz="1300" spc="-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медицинский осмотр</a:t>
            </a:r>
            <a:endParaRPr sz="1300">
              <a:latin typeface="Calibri" panose="020F0502020204030204"/>
              <a:cs typeface="Calibri" panose="020F0502020204030204"/>
            </a:endParaRPr>
          </a:p>
          <a:p>
            <a:pPr marL="421640" marR="24765">
              <a:lnSpc>
                <a:spcPts val="1260"/>
              </a:lnSpc>
              <a:spcBef>
                <a:spcPts val="525"/>
              </a:spcBef>
            </a:pP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получить</a:t>
            </a:r>
            <a:r>
              <a:rPr sz="1300" spc="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предписание</a:t>
            </a:r>
            <a:r>
              <a:rPr sz="1300" spc="3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убыть</a:t>
            </a: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месту </a:t>
            </a:r>
            <a:r>
              <a:rPr sz="1300" spc="-28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службы</a:t>
            </a:r>
            <a:endParaRPr sz="1300">
              <a:latin typeface="Calibri" panose="020F0502020204030204"/>
              <a:cs typeface="Calibri" panose="020F0502020204030204"/>
            </a:endParaRPr>
          </a:p>
          <a:p>
            <a:pPr marL="421640">
              <a:lnSpc>
                <a:spcPts val="1380"/>
              </a:lnSpc>
            </a:pP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заключить </a:t>
            </a:r>
            <a:r>
              <a:rPr sz="1300" spc="-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контракт</a:t>
            </a:r>
            <a:r>
              <a:rPr sz="1300" spc="1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300" spc="1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воинской</a:t>
            </a:r>
            <a:r>
              <a:rPr sz="1300" spc="2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300" dirty="0">
                <a:solidFill>
                  <a:srgbClr val="231F20"/>
                </a:solidFill>
                <a:latin typeface="Calibri" panose="020F0502020204030204"/>
                <a:cs typeface="Calibri" panose="020F0502020204030204"/>
              </a:rPr>
              <a:t>части</a:t>
            </a:r>
            <a:endParaRPr sz="13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3958511" y="5420259"/>
            <a:ext cx="510540" cy="1559560"/>
            <a:chOff x="3958511" y="5420259"/>
            <a:chExt cx="510540" cy="1559560"/>
          </a:xfrm>
        </p:grpSpPr>
        <p:pic>
          <p:nvPicPr>
            <p:cNvPr id="120" name="object 12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8511" y="5420259"/>
              <a:ext cx="510448" cy="42718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84727" y="5446516"/>
              <a:ext cx="411723" cy="32691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58511" y="5751841"/>
              <a:ext cx="510448" cy="42870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84727" y="5778059"/>
              <a:ext cx="411723" cy="328456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8511" y="6010907"/>
              <a:ext cx="510448" cy="427189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84727" y="6037125"/>
              <a:ext cx="411723" cy="32691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8511" y="6268432"/>
              <a:ext cx="510448" cy="427189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84727" y="6294649"/>
              <a:ext cx="411723" cy="32691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58511" y="6550629"/>
              <a:ext cx="510448" cy="42870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84727" y="6576846"/>
              <a:ext cx="411723" cy="3284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4DA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2570</Words>
  <Application>WPS Presentation</Application>
  <PresentationFormat>On-screen Show (4:3)</PresentationFormat>
  <Paragraphs>164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Тимофеев Евгений Олегович</dc:creator>
  <cp:lastModifiedBy>User1</cp:lastModifiedBy>
  <cp:revision>1</cp:revision>
  <dcterms:created xsi:type="dcterms:W3CDTF">2023-03-15T05:27:40Z</dcterms:created>
  <dcterms:modified xsi:type="dcterms:W3CDTF">2023-03-15T05:27:40Z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2023-03-07T03:00:00Z</vt:filetime>
  </property>
  <property fmtid="{D5CDD505-2E9C-101B-9397-08002B2CF9AE}" pid="3" name="Creator">
    <vt:lpwstr>Adobe Acrobat Pro DC (32-bit) 22.1.20117</vt:lpwstr>
  </property>
  <property fmtid="{D5CDD505-2E9C-101B-9397-08002B2CF9AE}" pid="4" name="LastSaved">
    <vt:filetime>2023-03-08T03:00:00Z</vt:filetime>
  </property>
  <property fmtid="{D5CDD505-2E9C-101B-9397-08002B2CF9AE}" pid="5" name="ICV">
    <vt:lpwstr>3BA0441ECA1143F5BE27D1B79DF444F7</vt:lpwstr>
  </property>
  <property fmtid="{D5CDD505-2E9C-101B-9397-08002B2CF9AE}" pid="6" name="KSOProductBuildVer">
    <vt:lpwstr>1049-11.2.0.11486</vt:lpwstr>
  </property>
</Properties>
</file>