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6.xml" ContentType="application/vnd.openxmlformats-officedocument.drawingml.chartshapes+xml"/>
  <Override PartName="/ppt/theme/themeOverride1.xml" ContentType="application/vnd.openxmlformats-officedocument.themeOverride+xml"/>
  <Override PartName="/ppt/charts/chart17.xml" ContentType="application/vnd.openxmlformats-officedocument.drawingml.chart+xml"/>
  <Override PartName="/ppt/drawings/drawing17.xml" ContentType="application/vnd.openxmlformats-officedocument.drawingml.chartshapes+xml"/>
  <Override PartName="/ppt/charts/chart1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8.xml" ContentType="application/vnd.openxmlformats-officedocument.drawingml.chartshapes+xml"/>
  <Override PartName="/ppt/charts/chart1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9.xml" ContentType="application/vnd.openxmlformats-officedocument.drawingml.chartshapes+xml"/>
  <Override PartName="/ppt/charts/chart2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0.xml" ContentType="application/vnd.openxmlformats-officedocument.drawingml.chartshapes+xml"/>
  <Override PartName="/ppt/charts/chart2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1.xml" ContentType="application/vnd.openxmlformats-officedocument.drawingml.chartshapes+xml"/>
  <Override PartName="/ppt/charts/chart2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6" r:id="rId1"/>
  </p:sldMasterIdLst>
  <p:sldIdLst>
    <p:sldId id="256" r:id="rId2"/>
    <p:sldId id="314" r:id="rId3"/>
    <p:sldId id="317" r:id="rId4"/>
    <p:sldId id="318" r:id="rId5"/>
    <p:sldId id="319" r:id="rId6"/>
    <p:sldId id="320" r:id="rId7"/>
    <p:sldId id="266" r:id="rId8"/>
    <p:sldId id="307" r:id="rId9"/>
    <p:sldId id="312" r:id="rId10"/>
    <p:sldId id="278" r:id="rId11"/>
    <p:sldId id="313" r:id="rId12"/>
    <p:sldId id="279" r:id="rId13"/>
    <p:sldId id="326" r:id="rId14"/>
    <p:sldId id="327" r:id="rId15"/>
    <p:sldId id="309" r:id="rId16"/>
    <p:sldId id="325" r:id="rId17"/>
    <p:sldId id="297" r:id="rId18"/>
    <p:sldId id="322" r:id="rId19"/>
    <p:sldId id="304" r:id="rId20"/>
    <p:sldId id="324" r:id="rId21"/>
    <p:sldId id="288" r:id="rId22"/>
    <p:sldId id="289" r:id="rId23"/>
    <p:sldId id="311" r:id="rId24"/>
    <p:sldId id="299" r:id="rId25"/>
    <p:sldId id="300" r:id="rId26"/>
    <p:sldId id="301" r:id="rId27"/>
    <p:sldId id="294" r:id="rId28"/>
    <p:sldId id="306" r:id="rId29"/>
    <p:sldId id="321" r:id="rId30"/>
    <p:sldId id="315" r:id="rId31"/>
    <p:sldId id="31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F44813-783A-4B60-BF2B-EA47018B1D57}">
          <p14:sldIdLst>
            <p14:sldId id="256"/>
            <p14:sldId id="314"/>
            <p14:sldId id="317"/>
            <p14:sldId id="318"/>
            <p14:sldId id="319"/>
            <p14:sldId id="320"/>
            <p14:sldId id="266"/>
            <p14:sldId id="307"/>
            <p14:sldId id="312"/>
            <p14:sldId id="278"/>
            <p14:sldId id="313"/>
            <p14:sldId id="279"/>
            <p14:sldId id="326"/>
            <p14:sldId id="327"/>
            <p14:sldId id="309"/>
            <p14:sldId id="325"/>
            <p14:sldId id="297"/>
            <p14:sldId id="322"/>
            <p14:sldId id="304"/>
            <p14:sldId id="324"/>
            <p14:sldId id="288"/>
            <p14:sldId id="289"/>
            <p14:sldId id="311"/>
            <p14:sldId id="299"/>
            <p14:sldId id="300"/>
            <p14:sldId id="301"/>
            <p14:sldId id="294"/>
            <p14:sldId id="306"/>
            <p14:sldId id="321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я Линькова" initials="ЕЛ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7C9FB"/>
    <a:srgbClr val="64818D"/>
    <a:srgbClr val="0032C9"/>
    <a:srgbClr val="C8A019"/>
    <a:srgbClr val="5A6C37"/>
    <a:srgbClr val="547216"/>
    <a:srgbClr val="99CCFF"/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исполнения бюджета по доходам </a:t>
            </a:r>
          </a:p>
          <a:p>
            <a:pPr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</a:t>
            </a:r>
          </a:p>
        </c:rich>
      </c:tx>
      <c:layout>
        <c:manualLayout>
          <c:xMode val="edge"/>
          <c:yMode val="edge"/>
          <c:x val="0.22039917091552957"/>
          <c:y val="2.9211616758898992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364084456599395E-2"/>
          <c:y val="0.18714119159566311"/>
          <c:w val="0.874004074982905"/>
          <c:h val="0.730082776032371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Наименование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plosion val="3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D41-46F1-895E-1C17AADA965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D41-46F1-895E-1C17AADA965F}"/>
              </c:ext>
            </c:extLst>
          </c:dPt>
          <c:dLbls>
            <c:dLbl>
              <c:idx val="0"/>
              <c:layout>
                <c:manualLayout>
                  <c:x val="1.0454537305776971E-2"/>
                  <c:y val="-5.7030141652294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41-46F1-895E-1C17AADA965F}"/>
                </c:ext>
              </c:extLst>
            </c:dLbl>
            <c:dLbl>
              <c:idx val="1"/>
              <c:layout>
                <c:manualLayout>
                  <c:x val="2.3232305123948836E-2"/>
                  <c:y val="-3.3795639497655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41-46F1-895E-1C17AADA96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(163743669,27 руб)</c:v>
                </c:pt>
                <c:pt idx="1">
                  <c:v>Факт (184271616,95 руб)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163743669.27000001</c:v>
                </c:pt>
                <c:pt idx="1">
                  <c:v>184271616.94999999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41-46F1-895E-1C17AADA9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66809088"/>
        <c:axId val="166174016"/>
        <c:axId val="0"/>
      </c:bar3DChart>
      <c:catAx>
        <c:axId val="166809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6174016"/>
        <c:crosses val="autoZero"/>
        <c:auto val="1"/>
        <c:lblAlgn val="ctr"/>
        <c:lblOffset val="100"/>
        <c:noMultiLvlLbl val="0"/>
      </c:catAx>
      <c:valAx>
        <c:axId val="1661740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680908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Инициативные платежи</a:t>
            </a:r>
          </a:p>
        </c:rich>
      </c:tx>
      <c:layout>
        <c:manualLayout>
          <c:xMode val="edge"/>
          <c:yMode val="edge"/>
          <c:x val="0.25712359348044661"/>
          <c:y val="3.73814598097797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Инициативные платежи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85000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Инициативные платежи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85000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119680"/>
        <c:axId val="204776000"/>
        <c:axId val="0"/>
      </c:bar3DChart>
      <c:catAx>
        <c:axId val="17811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776000"/>
        <c:crosses val="autoZero"/>
        <c:auto val="1"/>
        <c:lblAlgn val="ctr"/>
        <c:lblOffset val="100"/>
        <c:noMultiLvlLbl val="0"/>
      </c:catAx>
      <c:valAx>
        <c:axId val="204776000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1196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sz="25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других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бюджетов бюджетной системы РФ</a:t>
            </a:r>
          </a:p>
        </c:rich>
      </c:tx>
      <c:layout>
        <c:manualLayout>
          <c:xMode val="edge"/>
          <c:yMode val="edge"/>
          <c:x val="0.32123715300319089"/>
          <c:y val="3.73320608424405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974100169581037"/>
          <c:y val="0.10375210074495915"/>
          <c:w val="0.81025899830418957"/>
          <c:h val="0.617270765060653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Субсидии</c:v>
                </c:pt>
                <c:pt idx="2">
                  <c:v>Иные межбюджетные трансферты</c:v>
                </c:pt>
                <c:pt idx="3">
                  <c:v>Прочие МБТ 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590447</c:v>
                </c:pt>
                <c:pt idx="1">
                  <c:v>1000000</c:v>
                </c:pt>
                <c:pt idx="2">
                  <c:v>73958585.269999996</c:v>
                </c:pt>
                <c:pt idx="3">
                  <c:v>150000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Субсидии</c:v>
                </c:pt>
                <c:pt idx="2">
                  <c:v>Иные межбюджетные трансферты</c:v>
                </c:pt>
                <c:pt idx="3">
                  <c:v>Прочие МБТ 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590447</c:v>
                </c:pt>
                <c:pt idx="1">
                  <c:v>1000000</c:v>
                </c:pt>
                <c:pt idx="2">
                  <c:v>68374573.819999993</c:v>
                </c:pt>
                <c:pt idx="3">
                  <c:v>150000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938432"/>
        <c:axId val="204778880"/>
        <c:axId val="0"/>
      </c:bar3DChart>
      <c:catAx>
        <c:axId val="20193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778880"/>
        <c:crosses val="autoZero"/>
        <c:auto val="1"/>
        <c:lblAlgn val="ctr"/>
        <c:lblOffset val="100"/>
        <c:noMultiLvlLbl val="0"/>
      </c:catAx>
      <c:valAx>
        <c:axId val="204778880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9384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</a:t>
            </a:r>
            <a:r>
              <a:rPr lang="ru-RU" sz="25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бюджетной системы РФ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6127710307579471"/>
          <c:y val="3.955797366124210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Субвенция в сфере администативной ответственности</c:v>
                </c:pt>
                <c:pt idx="1">
                  <c:v>Субвенция ВУС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11807</c:v>
                </c:pt>
                <c:pt idx="1">
                  <c:v>590447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Субвенция в сфере администативной ответственности</c:v>
                </c:pt>
                <c:pt idx="1">
                  <c:v>Субвенция ВУС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11807</c:v>
                </c:pt>
                <c:pt idx="1">
                  <c:v>590447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143232"/>
        <c:axId val="204781760"/>
        <c:axId val="0"/>
      </c:bar3DChart>
      <c:catAx>
        <c:axId val="20214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781760"/>
        <c:crosses val="autoZero"/>
        <c:auto val="1"/>
        <c:lblAlgn val="ctr"/>
        <c:lblOffset val="100"/>
        <c:noMultiLvlLbl val="0"/>
      </c:catAx>
      <c:valAx>
        <c:axId val="204781760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1432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бюджетов бюджетной системы РФ от возврата остатков субсидий, субвенций и иных</a:t>
            </a:r>
            <a:r>
              <a:rPr lang="ru-RU" sz="20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межбюджетных трансфертов, имеющих целевое назначение, прошлых лет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035607649496203"/>
          <c:y val="4.56280743629829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Доходы бюджетов бюджетной системы РФ от возврата остатков субсидий, субвенций и иных межбюджетных трансфертов, имеющих целевое назначение, прошлых лет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Доходы бюджетов бюджетной системы РФ от возврата остатков субсидий, субвенций и иных межбюджетных трансфертов, имеющих целевое назначение, прошлых лет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214.54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144768"/>
        <c:axId val="235758720"/>
        <c:axId val="0"/>
      </c:bar3DChart>
      <c:catAx>
        <c:axId val="20214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758720"/>
        <c:crosses val="autoZero"/>
        <c:auto val="1"/>
        <c:lblAlgn val="ctr"/>
        <c:lblOffset val="100"/>
        <c:noMultiLvlLbl val="0"/>
      </c:catAx>
      <c:valAx>
        <c:axId val="235758720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1447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 2023 год (руб.) </a:t>
            </a:r>
          </a:p>
        </c:rich>
      </c:tx>
      <c:layout>
        <c:manualLayout>
          <c:xMode val="edge"/>
          <c:yMode val="edge"/>
          <c:x val="0.22148382343257675"/>
          <c:y val="3.1296179423396839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51716061201391"/>
          <c:y val="0.18922576552281078"/>
          <c:w val="0.874004074982905"/>
          <c:h val="0.730082776032371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Наименование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plosion val="3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D41-46F1-895E-1C17AADA965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D41-46F1-895E-1C17AADA965F}"/>
              </c:ext>
            </c:extLst>
          </c:dPt>
          <c:dLbls>
            <c:dLbl>
              <c:idx val="0"/>
              <c:layout>
                <c:manualLayout>
                  <c:x val="1.0454537305776971E-2"/>
                  <c:y val="-5.7030141652294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41-46F1-895E-1C17AADA965F}"/>
                </c:ext>
              </c:extLst>
            </c:dLbl>
            <c:dLbl>
              <c:idx val="1"/>
              <c:layout>
                <c:manualLayout>
                  <c:x val="2.5401622486435144E-2"/>
                  <c:y val="-6.2979562258254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41-46F1-895E-1C17AADA96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(177426032,76 руб)</c:v>
                </c:pt>
                <c:pt idx="1">
                  <c:v>Факт (177426032,76руб)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177426032.75999999</c:v>
                </c:pt>
                <c:pt idx="1">
                  <c:v>177426032.75999999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41-46F1-895E-1C17AADA9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202366464"/>
        <c:axId val="235761600"/>
        <c:axId val="0"/>
      </c:bar3DChart>
      <c:catAx>
        <c:axId val="20236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5761600"/>
        <c:crosses val="autoZero"/>
        <c:auto val="1"/>
        <c:lblAlgn val="ctr"/>
        <c:lblOffset val="100"/>
        <c:noMultiLvlLbl val="0"/>
      </c:catAx>
      <c:valAx>
        <c:axId val="23576160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0236646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</a:p>
        </c:rich>
      </c:tx>
      <c:layout>
        <c:manualLayout>
          <c:xMode val="edge"/>
          <c:yMode val="edge"/>
          <c:x val="0.30470313445400315"/>
          <c:y val="4.223581339993914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413612997763205"/>
          <c:y val="5.9562171525473231E-2"/>
          <c:w val="0.8740930371015474"/>
          <c:h val="0.789902828907617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Общегосударственные вопросы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27676579.550000001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Общегосударственные вопросы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27676579.550000001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973696"/>
        <c:axId val="235764480"/>
        <c:axId val="0"/>
      </c:bar3DChart>
      <c:catAx>
        <c:axId val="20297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764480"/>
        <c:crosses val="autoZero"/>
        <c:auto val="1"/>
        <c:lblAlgn val="ctr"/>
        <c:lblOffset val="100"/>
        <c:noMultiLvlLbl val="0"/>
      </c:catAx>
      <c:valAx>
        <c:axId val="235764480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9736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</a:t>
            </a:r>
          </a:p>
        </c:rich>
      </c:tx>
      <c:layout>
        <c:manualLayout>
          <c:xMode val="edge"/>
          <c:yMode val="edge"/>
          <c:x val="0.33056719951047392"/>
          <c:y val="3.74806509828341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000877175803897"/>
          <c:y val="8.7506990731654771E-2"/>
          <c:w val="0.86935117789860472"/>
          <c:h val="0.772125020105270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Национальная оборона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590447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Национальная оборона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590447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976768"/>
        <c:axId val="236832448"/>
        <c:axId val="0"/>
      </c:bar3DChart>
      <c:catAx>
        <c:axId val="20297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832448"/>
        <c:crosses val="autoZero"/>
        <c:auto val="1"/>
        <c:lblAlgn val="ctr"/>
        <c:lblOffset val="100"/>
        <c:noMultiLvlLbl val="0"/>
      </c:catAx>
      <c:valAx>
        <c:axId val="236832448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9767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правоохранительная деятельность</a:t>
            </a:r>
          </a:p>
        </c:rich>
      </c:tx>
      <c:layout>
        <c:manualLayout>
          <c:xMode val="edge"/>
          <c:yMode val="edge"/>
          <c:x val="0.15220330203908816"/>
          <c:y val="3.753044423338813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36949648370426"/>
          <c:y val="0.14433591553515771"/>
          <c:w val="0.85363050351629577"/>
          <c:h val="0.71187782740428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CB5-4F4B-A0DB-A503669BA9F4}"/>
              </c:ext>
            </c:extLst>
          </c:dPt>
          <c:cat>
            <c:strRef>
              <c:f>Лист1!$A$2</c:f>
              <c:strCache>
                <c:ptCount val="1"/>
                <c:pt idx="0">
                  <c:v>Национальная безопасность правоохранительная деятельность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2096027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CB5-4F4B-A0DB-A503669BA9F4}"/>
              </c:ext>
            </c:extLst>
          </c:dPt>
          <c:cat>
            <c:strRef>
              <c:f>Лист1!$A$2</c:f>
              <c:strCache>
                <c:ptCount val="1"/>
                <c:pt idx="0">
                  <c:v>Национальная безопасность правоохранительная деятельность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2096027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3361792"/>
        <c:axId val="236835328"/>
        <c:axId val="0"/>
      </c:bar3DChart>
      <c:catAx>
        <c:axId val="20336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835328"/>
        <c:crosses val="autoZero"/>
        <c:auto val="1"/>
        <c:lblAlgn val="ctr"/>
        <c:lblOffset val="100"/>
        <c:noMultiLvlLbl val="0"/>
      </c:catAx>
      <c:valAx>
        <c:axId val="236835328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361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</c:rich>
      </c:tx>
      <c:layout>
        <c:manualLayout>
          <c:xMode val="edge"/>
          <c:yMode val="edge"/>
          <c:x val="0.34225813077713113"/>
          <c:y val="3.2676736267559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092579596028758"/>
          <c:y val="4.0115650522078598E-2"/>
          <c:w val="0.88037855186579939"/>
          <c:h val="0.791865535911339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FDC-43A1-8863-34E4CCB5F84E}"/>
              </c:ext>
            </c:extLst>
          </c:dPt>
          <c:cat>
            <c:strRef>
              <c:f>Лист1!$A$2</c:f>
              <c:strCache>
                <c:ptCount val="1"/>
                <c:pt idx="0">
                  <c:v>Национальная экономика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8500000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Национальная экономика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8500000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4513792"/>
        <c:axId val="236838208"/>
        <c:axId val="0"/>
      </c:bar3DChart>
      <c:catAx>
        <c:axId val="20451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838208"/>
        <c:crosses val="autoZero"/>
        <c:auto val="1"/>
        <c:lblAlgn val="ctr"/>
        <c:lblOffset val="100"/>
        <c:noMultiLvlLbl val="0"/>
      </c:catAx>
      <c:valAx>
        <c:axId val="236838208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513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</a:p>
          <a:p>
            <a: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0508977939963619"/>
          <c:y val="3.93554506834368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3029921081197239"/>
          <c:y val="7.1460046935248517E-2"/>
          <c:w val="0.66970076862637429"/>
          <c:h val="0.789727816858972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83F-4675-AE87-1A1145071F4C}"/>
              </c:ext>
            </c:extLst>
          </c:dPt>
          <c:cat>
            <c:strRef>
              <c:f>Лист1!$A$2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61513904.740000002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61513904.740000002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4515328"/>
        <c:axId val="305482560"/>
        <c:axId val="0"/>
      </c:bar3DChart>
      <c:catAx>
        <c:axId val="20451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482560"/>
        <c:crosses val="autoZero"/>
        <c:auto val="1"/>
        <c:lblAlgn val="ctr"/>
        <c:lblOffset val="100"/>
        <c:noMultiLvlLbl val="0"/>
      </c:catAx>
      <c:valAx>
        <c:axId val="305482560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5153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sz="25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оходов бюджета</a:t>
            </a:r>
          </a:p>
        </c:rich>
      </c:tx>
      <c:layout>
        <c:manualLayout>
          <c:xMode val="edge"/>
          <c:yMode val="edge"/>
          <c:x val="0.38846338110681372"/>
          <c:y val="2.51956776533025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68084276</c:v>
                </c:pt>
                <c:pt idx="1">
                  <c:v>20098554</c:v>
                </c:pt>
                <c:pt idx="2">
                  <c:v>75560839.269999996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90622538.370000005</c:v>
                </c:pt>
                <c:pt idx="1">
                  <c:v>23672036.219999999</c:v>
                </c:pt>
                <c:pt idx="2">
                  <c:v>69977042.359999999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808576"/>
        <c:axId val="166176448"/>
      </c:barChart>
      <c:catAx>
        <c:axId val="16680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176448"/>
        <c:crosses val="autoZero"/>
        <c:auto val="1"/>
        <c:lblAlgn val="ctr"/>
        <c:lblOffset val="100"/>
        <c:noMultiLvlLbl val="0"/>
      </c:catAx>
      <c:valAx>
        <c:axId val="166176448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8085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c:rich>
      </c:tx>
      <c:layout>
        <c:manualLayout>
          <c:xMode val="edge"/>
          <c:yMode val="edge"/>
          <c:x val="0.42182526868130793"/>
          <c:y val="4.86959198680167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121618205847478E-2"/>
          <c:y val="8.9538735010015247E-2"/>
          <c:w val="0.90105140873914524"/>
          <c:h val="0.782369942739604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88000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88000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5476480"/>
        <c:axId val="305484864"/>
        <c:axId val="0"/>
      </c:bar3DChart>
      <c:catAx>
        <c:axId val="23547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484864"/>
        <c:crosses val="autoZero"/>
        <c:auto val="1"/>
        <c:lblAlgn val="ctr"/>
        <c:lblOffset val="100"/>
        <c:noMultiLvlLbl val="0"/>
      </c:catAx>
      <c:valAx>
        <c:axId val="305484864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4764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Кинематография</a:t>
            </a:r>
          </a:p>
        </c:rich>
      </c:tx>
      <c:layout>
        <c:manualLayout>
          <c:xMode val="edge"/>
          <c:yMode val="edge"/>
          <c:x val="0.32279280663082949"/>
          <c:y val="5.1162085888467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920308090808817"/>
          <c:y val="8.4663490754103121E-2"/>
          <c:w val="0.88223631333131503"/>
          <c:h val="0.784653946282598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Культура, кинематография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4017706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Культура, кинематография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4017706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6525568"/>
        <c:axId val="307847168"/>
        <c:axId val="0"/>
      </c:bar3DChart>
      <c:catAx>
        <c:axId val="23652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847168"/>
        <c:crosses val="autoZero"/>
        <c:auto val="1"/>
        <c:lblAlgn val="ctr"/>
        <c:lblOffset val="100"/>
        <c:noMultiLvlLbl val="0"/>
      </c:catAx>
      <c:valAx>
        <c:axId val="307847168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5255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</a:p>
        </c:rich>
      </c:tx>
      <c:layout>
        <c:manualLayout>
          <c:xMode val="edge"/>
          <c:yMode val="edge"/>
          <c:x val="0.30862256148725642"/>
          <c:y val="4.18676060583226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Физическая культура и спорт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350000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D0E-49D8-ABAB-84620A36574D}"/>
              </c:ext>
            </c:extLst>
          </c:dPt>
          <c:cat>
            <c:strRef>
              <c:f>Лист1!$A$2</c:f>
              <c:strCache>
                <c:ptCount val="1"/>
                <c:pt idx="0">
                  <c:v>Физическая культура и спорт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350000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6527104"/>
        <c:axId val="307850048"/>
        <c:axId val="0"/>
      </c:bar3DChart>
      <c:catAx>
        <c:axId val="23652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850048"/>
        <c:crosses val="autoZero"/>
        <c:auto val="1"/>
        <c:lblAlgn val="ctr"/>
        <c:lblOffset val="100"/>
        <c:noMultiLvlLbl val="0"/>
      </c:catAx>
      <c:valAx>
        <c:axId val="307850048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5271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</a:t>
            </a:r>
            <a:r>
              <a:rPr lang="ru-RU" sz="25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физических лиц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8436630129490142"/>
          <c:y val="4.776519864582963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444108530608953E-2"/>
                  <c:y val="-8.9300153990029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1B-42F7-9584-C10665020E6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НДФЛ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52360966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477341089791559E-2"/>
                  <c:y val="-0.101760640593289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1B-42F7-9584-C10665020E6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НДФЛ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70282414.730000004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432192"/>
        <c:axId val="166179328"/>
        <c:axId val="0"/>
      </c:bar3DChart>
      <c:catAx>
        <c:axId val="16743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179328"/>
        <c:crosses val="autoZero"/>
        <c:auto val="1"/>
        <c:lblAlgn val="ctr"/>
        <c:lblOffset val="100"/>
        <c:noMultiLvlLbl val="0"/>
      </c:catAx>
      <c:valAx>
        <c:axId val="166179328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4321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налог</a:t>
            </a:r>
          </a:p>
        </c:rich>
      </c:tx>
      <c:layout>
        <c:manualLayout>
          <c:xMode val="edge"/>
          <c:yMode val="edge"/>
          <c:x val="0.26190957608659565"/>
          <c:y val="4.416033762540244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668250318027056E-2"/>
                  <c:y val="-8.621780203054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C0-4C08-86F9-032C7C5D47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ЕСХН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637330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3384109001377453E-2"/>
                  <c:y val="-8.6217802030547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C0-4C08-86F9-032C7C5D47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ЕСХН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661982.06999999995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435776"/>
        <c:axId val="166182208"/>
        <c:axId val="0"/>
      </c:bar3DChart>
      <c:catAx>
        <c:axId val="16743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182208"/>
        <c:crosses val="autoZero"/>
        <c:auto val="1"/>
        <c:lblAlgn val="ctr"/>
        <c:lblOffset val="100"/>
        <c:noMultiLvlLbl val="0"/>
      </c:catAx>
      <c:valAx>
        <c:axId val="166182208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4357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</a:p>
        </c:rich>
      </c:tx>
      <c:layout>
        <c:manualLayout>
          <c:xMode val="edge"/>
          <c:yMode val="edge"/>
          <c:x val="0.24255660255165656"/>
          <c:y val="4.1534955344199681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0753353312407238E-2"/>
                  <c:y val="-9.3453649524449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A2-4A59-B576-E2FC051062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 на имущество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6177895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452804082291028E-2"/>
                  <c:y val="-9.7607145058869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A2-4A59-B576-E2FC051062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 на имущество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5312387.8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527232"/>
        <c:axId val="177899776"/>
        <c:axId val="0"/>
      </c:bar3DChart>
      <c:catAx>
        <c:axId val="17052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77899776"/>
        <c:crosses val="autoZero"/>
        <c:auto val="1"/>
        <c:lblAlgn val="ctr"/>
        <c:lblOffset val="100"/>
        <c:noMultiLvlLbl val="0"/>
      </c:catAx>
      <c:valAx>
        <c:axId val="177899776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705272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</c:rich>
      </c:tx>
      <c:layout>
        <c:manualLayout>
          <c:xMode val="edge"/>
          <c:yMode val="edge"/>
          <c:x val="0.37500135409209229"/>
          <c:y val="3.733206084244057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101874794526604"/>
          <c:y val="7.1108526041383249E-2"/>
          <c:w val="0.7164771918154168"/>
          <c:h val="0.739845587145655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1006060526226619E-3"/>
                  <c:y val="-3.7332060842440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DA-4644-9297-82BC1B71A587}"/>
                </c:ext>
              </c:extLst>
            </c:dLbl>
            <c:dLbl>
              <c:idx val="1"/>
              <c:layout>
                <c:manualLayout>
                  <c:x val="-1.2106666578849281E-2"/>
                  <c:y val="-2.6962043941762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DA-4644-9297-82BC1B71A587}"/>
                </c:ext>
              </c:extLst>
            </c:dLbl>
            <c:dLbl>
              <c:idx val="2"/>
              <c:layout>
                <c:manualLayout>
                  <c:x val="1.8710302894585251E-2"/>
                  <c:y val="-2.4888040561627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DA-4644-9297-82BC1B71A5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Земельный налог,всего</c:v>
                </c:pt>
                <c:pt idx="1">
                  <c:v>Земельный налог с физических лиц</c:v>
                </c:pt>
                <c:pt idx="2">
                  <c:v>Земельный налог с организаций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7638703</c:v>
                </c:pt>
                <c:pt idx="1">
                  <c:v>7148075</c:v>
                </c:pt>
                <c:pt idx="2">
                  <c:v>490628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2.4888040561627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DA-4644-9297-82BC1B71A587}"/>
                </c:ext>
              </c:extLst>
            </c:dLbl>
            <c:dLbl>
              <c:idx val="1"/>
              <c:layout>
                <c:manualLayout>
                  <c:x val="2.4213333157698479E-2"/>
                  <c:y val="-3.318405408216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DA-4644-9297-82BC1B71A587}"/>
                </c:ext>
              </c:extLst>
            </c:dLbl>
            <c:dLbl>
              <c:idx val="2"/>
              <c:layout>
                <c:manualLayout>
                  <c:x val="2.6414545262943886E-2"/>
                  <c:y val="-2.4888040561627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DA-4644-9297-82BC1B71A5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Земельный налог,всего</c:v>
                </c:pt>
                <c:pt idx="1">
                  <c:v>Земельный налог с физических лиц</c:v>
                </c:pt>
                <c:pt idx="2">
                  <c:v>Земельный налог с организаций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#,##0.00">
                  <c:v>8605399.6899999995</c:v>
                </c:pt>
                <c:pt idx="1">
                  <c:v>8203115.4100000001</c:v>
                </c:pt>
                <c:pt idx="2">
                  <c:v>402284.28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615808"/>
        <c:axId val="177902656"/>
        <c:axId val="0"/>
      </c:bar3DChart>
      <c:catAx>
        <c:axId val="17061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902656"/>
        <c:crosses val="autoZero"/>
        <c:auto val="1"/>
        <c:lblAlgn val="ctr"/>
        <c:lblOffset val="100"/>
        <c:noMultiLvlLbl val="0"/>
      </c:catAx>
      <c:valAx>
        <c:axId val="177902656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615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</a:t>
            </a:r>
          </a:p>
        </c:rich>
      </c:tx>
      <c:layout>
        <c:manualLayout>
          <c:xMode val="edge"/>
          <c:yMode val="edge"/>
          <c:x val="0.32123715300319089"/>
          <c:y val="3.733206084244057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974100169581037"/>
          <c:y val="0.10375210074495915"/>
          <c:w val="0.81025899830418957"/>
          <c:h val="0.617270765060653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Плата за социальный найм</c:v>
                </c:pt>
                <c:pt idx="3">
                  <c:v>Плата за НТО</c:v>
                </c:pt>
                <c:pt idx="4">
                  <c:v>Доходы от прибыли МУП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5296683</c:v>
                </c:pt>
                <c:pt idx="1">
                  <c:v>139225</c:v>
                </c:pt>
                <c:pt idx="2">
                  <c:v>342263</c:v>
                </c:pt>
                <c:pt idx="3">
                  <c:v>5033422</c:v>
                </c:pt>
                <c:pt idx="4">
                  <c:v>11800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Плата за социальный найм</c:v>
                </c:pt>
                <c:pt idx="3">
                  <c:v>Плата за НТО</c:v>
                </c:pt>
                <c:pt idx="4">
                  <c:v>Доходы от прибыли МУП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 formatCode="General">
                  <c:v>5623897.2699999996</c:v>
                </c:pt>
                <c:pt idx="1">
                  <c:v>148650.35999999999</c:v>
                </c:pt>
                <c:pt idx="2">
                  <c:v>360620.64</c:v>
                </c:pt>
                <c:pt idx="3">
                  <c:v>5144777.08</c:v>
                </c:pt>
                <c:pt idx="4">
                  <c:v>11800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057152"/>
        <c:axId val="204718080"/>
        <c:axId val="0"/>
      </c:bar3DChart>
      <c:catAx>
        <c:axId val="17105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718080"/>
        <c:crosses val="autoZero"/>
        <c:auto val="1"/>
        <c:lblAlgn val="ctr"/>
        <c:lblOffset val="100"/>
        <c:noMultiLvlLbl val="0"/>
      </c:catAx>
      <c:valAx>
        <c:axId val="204718080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0571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земли и реализации</a:t>
            </a:r>
            <a:r>
              <a:rPr lang="ru-RU" sz="25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имущества, плата за увеличения площади з/участков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6780527107103791"/>
          <c:y val="8.2960135205423502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101874794526604"/>
          <c:y val="7.1108526041383249E-2"/>
          <c:w val="0.7164771918154168"/>
          <c:h val="0.739845587145655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Доходы от продажи земли</c:v>
                </c:pt>
                <c:pt idx="1">
                  <c:v>Плата за увеличение площади з/уч.</c:v>
                </c:pt>
                <c:pt idx="2">
                  <c:v>Доходы от реализации имущества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3726015</c:v>
                </c:pt>
                <c:pt idx="1">
                  <c:v>3311174</c:v>
                </c:pt>
                <c:pt idx="2">
                  <c:v>2088972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Доходы от продажи земли</c:v>
                </c:pt>
                <c:pt idx="1">
                  <c:v>Плата за увеличение площади з/уч.</c:v>
                </c:pt>
                <c:pt idx="2">
                  <c:v>Доходы от реализации имущества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#,##0.00">
                  <c:v>4754398.9400000004</c:v>
                </c:pt>
                <c:pt idx="1">
                  <c:v>5310135.58</c:v>
                </c:pt>
                <c:pt idx="2">
                  <c:v>2165411.79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120704"/>
        <c:axId val="204720960"/>
        <c:axId val="0"/>
      </c:bar3DChart>
      <c:catAx>
        <c:axId val="17812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720960"/>
        <c:crosses val="autoZero"/>
        <c:auto val="1"/>
        <c:lblAlgn val="ctr"/>
        <c:lblOffset val="100"/>
        <c:noMultiLvlLbl val="0"/>
      </c:catAx>
      <c:valAx>
        <c:axId val="204720960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120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</a:t>
            </a:r>
            <a:r>
              <a:rPr lang="ru-RU" sz="25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санкции, возмещение ущерба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5712359348044661"/>
          <c:y val="3.73814598097797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64000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67344.56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120192"/>
        <c:axId val="204723840"/>
        <c:axId val="0"/>
      </c:bar3DChart>
      <c:catAx>
        <c:axId val="17812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723840"/>
        <c:crosses val="autoZero"/>
        <c:auto val="1"/>
        <c:lblAlgn val="ctr"/>
        <c:lblOffset val="100"/>
        <c:noMultiLvlLbl val="0"/>
      </c:catAx>
      <c:valAx>
        <c:axId val="204723840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1201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0.06724</cdr:x>
      <cdr:y>0.15599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84C5FFCD-3699-448D-B7C0-37CF81679A5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341666" y="-261257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0.08574</cdr:x>
      <cdr:y>0.15787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19EDA5E4-F963-4810-9776-005A5E4801F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698500" y="-330200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0.00114</cdr:x>
      <cdr:y>0</cdr:y>
    </cdr:from>
    <cdr:to>
      <cdr:x>0.08688</cdr:x>
      <cdr:y>0.15787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7586EE98-A1CD-4F58-8188-3F60D74639D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425" y="-330200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0.08574</cdr:x>
      <cdr:y>0.15787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6B07EAB5-55FA-4A15-B36B-4247476465B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698500" y="-330200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0.08574</cdr:x>
      <cdr:y>0.15787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50C15870-5C53-4597-84C5-0D14BF4D6EE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698500" y="-330200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0.06724</cdr:x>
      <cdr:y>0.15599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45446B12-A86C-44EB-A540-313E9597D20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341666" y="-261257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0.00414</cdr:y>
    </cdr:from>
    <cdr:to>
      <cdr:x>0.08574</cdr:x>
      <cdr:y>0.16201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B53C2F57-DF67-47B2-AE55-ECDF067034F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698500" y="24926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0.00025</cdr:x>
      <cdr:y>0.00145</cdr:y>
    </cdr:from>
    <cdr:to>
      <cdr:x>0.086</cdr:x>
      <cdr:y>0.15932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62427632-D476-4ED7-8ABD-1A996E8C890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333" y="8742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0.08574</cdr:x>
      <cdr:y>0.15787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661D649F-0031-41F4-AF7B-6E75333652C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698500" y="-330200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0.0029</cdr:x>
      <cdr:y>0</cdr:y>
    </cdr:from>
    <cdr:to>
      <cdr:x>0.08864</cdr:x>
      <cdr:y>0.15787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B018356A-14E5-41AE-AC34-B776C2BC558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6609" y="-330200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0.00202</cdr:x>
      <cdr:y>0.0028</cdr:y>
    </cdr:from>
    <cdr:to>
      <cdr:x>0.08776</cdr:x>
      <cdr:y>0.16067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212B8D2A-2D26-499E-8C24-873B0E0706E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8517" y="16835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0.00139</cdr:x>
      <cdr:y>0</cdr:y>
    </cdr:from>
    <cdr:to>
      <cdr:x>0.07114</cdr:x>
      <cdr:y>0.16038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876D281D-15C2-464B-A2A1-7A8E30D6E05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6184" y="-242762"/>
          <a:ext cx="812880" cy="979504"/>
        </a:xfrm>
        <a:prstGeom xmlns:a="http://schemas.openxmlformats.org/drawingml/2006/main" prst="rect">
          <a:avLst/>
        </a:prstGeom>
      </cdr:spPr>
    </cdr:pic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0.00202</cdr:x>
      <cdr:y>0.0028</cdr:y>
    </cdr:from>
    <cdr:to>
      <cdr:x>0.08776</cdr:x>
      <cdr:y>0.16067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E728F046-80AC-4081-BE23-25A698EC102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8517" y="16835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0.00114</cdr:x>
      <cdr:y>0</cdr:y>
    </cdr:from>
    <cdr:to>
      <cdr:x>0.08688</cdr:x>
      <cdr:y>0.15787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3E21A07D-2C33-41CD-82DA-015F1950AB2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425" y="-330200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0.08574</cdr:x>
      <cdr:y>0.15787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B1D007A7-3B1D-4FC7-B618-8CBF7FA979C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698500" y="-330200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0.00241</cdr:x>
      <cdr:y>0.00951</cdr:y>
    </cdr:from>
    <cdr:to>
      <cdr:x>0.07382</cdr:x>
      <cdr:y>0.16729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3FB6CB00-8551-464A-BF23-3E91325CEA6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6610" y="57295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0.004</cdr:y>
    </cdr:from>
    <cdr:to>
      <cdr:x>0.08574</cdr:x>
      <cdr:y>0.16187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FD62FA1F-3980-49B4-A5EA-9F3B040A5FA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24276"/>
          <a:ext cx="817355" cy="957765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0.00378</cdr:x>
      <cdr:y>0.00683</cdr:y>
    </cdr:from>
    <cdr:to>
      <cdr:x>0.08952</cdr:x>
      <cdr:y>0.1647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83781F2B-5E78-4B9F-BA65-B6B3CD66E2A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4701" y="41110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0.00311</cdr:x>
      <cdr:y>0</cdr:y>
    </cdr:from>
    <cdr:to>
      <cdr:x>0.07357</cdr:x>
      <cdr:y>0.16262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3E31F7C0-1C90-4C82-9736-301BB65101E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4701" y="-506186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0.00114</cdr:x>
      <cdr:y>0</cdr:y>
    </cdr:from>
    <cdr:to>
      <cdr:x>0.08688</cdr:x>
      <cdr:y>0.15787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027BB91D-0E4C-4EA8-9E95-0ABD4A79F0E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425" y="-330200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0.00311</cdr:x>
      <cdr:y>0</cdr:y>
    </cdr:from>
    <cdr:to>
      <cdr:x>0.07357</cdr:x>
      <cdr:y>0.16262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E1F72C5F-2309-470F-828E-CF8F52A9D98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4701" y="-506186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0.08574</cdr:x>
      <cdr:y>0.15787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83221775-56AC-41D3-8E63-B26F6382926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698500" y="-330200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4" y="329189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32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9"/>
            <a:ext cx="26416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7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4" y="329189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32" y="434167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4" y="329189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4" y="329189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4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4" y="329189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32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80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80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80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dobroe-crimea.ru/: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A6E91-7409-462A-A8B0-0BEE07C7C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071" y="4343400"/>
            <a:ext cx="9141424" cy="93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0000">
                      <a:schemeClr val="accent2">
                        <a:lumMod val="20000"/>
                        <a:lumOff val="80000"/>
                      </a:scheme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об исполнении бюджета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br>
              <a:rPr lang="ru-RU" sz="6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</a:b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krobat" panose="00000600000000000000" pitchFamily="50" charset="-52"/>
              </a:rPr>
              <a:t>Добровского сельского поселения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 2023 год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6CC56D8-A58B-4CAA-9B08-9B717A80E152}"/>
              </a:ext>
            </a:extLst>
          </p:cNvPr>
          <p:cNvSpPr txBox="1">
            <a:spLocks/>
          </p:cNvSpPr>
          <p:nvPr/>
        </p:nvSpPr>
        <p:spPr>
          <a:xfrm>
            <a:off x="3619465" y="3228774"/>
            <a:ext cx="2847171" cy="4855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0000">
                      <a:schemeClr val="accent2">
                        <a:lumMod val="20000"/>
                        <a:lumOff val="80000"/>
                      </a:scheme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ОТЧЕТ </a:t>
            </a:r>
            <a:b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0000">
                      <a:schemeClr val="accent2">
                        <a:lumMod val="20000"/>
                        <a:lumOff val="80000"/>
                      </a:scheme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9" y="313996"/>
            <a:ext cx="787299" cy="95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95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5118173"/>
              </p:ext>
            </p:extLst>
          </p:nvPr>
        </p:nvGraphicFramePr>
        <p:xfrm>
          <a:off x="331773" y="254000"/>
          <a:ext cx="11657027" cy="6039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5185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689683"/>
              </p:ext>
            </p:extLst>
          </p:nvPr>
        </p:nvGraphicFramePr>
        <p:xfrm>
          <a:off x="347959" y="234673"/>
          <a:ext cx="11573109" cy="6115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569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77608"/>
              </p:ext>
            </p:extLst>
          </p:nvPr>
        </p:nvGraphicFramePr>
        <p:xfrm>
          <a:off x="331776" y="226581"/>
          <a:ext cx="11539097" cy="6123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7194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991577"/>
              </p:ext>
            </p:extLst>
          </p:nvPr>
        </p:nvGraphicFramePr>
        <p:xfrm>
          <a:off x="601786" y="429846"/>
          <a:ext cx="10456983" cy="590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2432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441646"/>
              </p:ext>
            </p:extLst>
          </p:nvPr>
        </p:nvGraphicFramePr>
        <p:xfrm>
          <a:off x="331776" y="226581"/>
          <a:ext cx="11539097" cy="6123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4578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4392944"/>
              </p:ext>
            </p:extLst>
          </p:nvPr>
        </p:nvGraphicFramePr>
        <p:xfrm>
          <a:off x="906585" y="484554"/>
          <a:ext cx="10480430" cy="5369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5959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675159"/>
              </p:ext>
            </p:extLst>
          </p:nvPr>
        </p:nvGraphicFramePr>
        <p:xfrm>
          <a:off x="906585" y="484554"/>
          <a:ext cx="10480430" cy="5369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1102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334729"/>
              </p:ext>
            </p:extLst>
          </p:nvPr>
        </p:nvGraphicFramePr>
        <p:xfrm>
          <a:off x="331773" y="226581"/>
          <a:ext cx="9548827" cy="6123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575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592416"/>
              </p:ext>
            </p:extLst>
          </p:nvPr>
        </p:nvGraphicFramePr>
        <p:xfrm>
          <a:off x="307776" y="257908"/>
          <a:ext cx="11571611" cy="6099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1787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1874307"/>
              </p:ext>
            </p:extLst>
          </p:nvPr>
        </p:nvGraphicFramePr>
        <p:xfrm>
          <a:off x="315589" y="226581"/>
          <a:ext cx="11520811" cy="6123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320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2246" y="500185"/>
            <a:ext cx="9730154" cy="1266091"/>
          </a:xfrm>
        </p:spPr>
        <p:txBody>
          <a:bodyPr>
            <a:normAutofit/>
          </a:bodyPr>
          <a:lstStyle/>
          <a:p>
            <a:r>
              <a:rPr lang="ru-RU" sz="2800" b="1" i="1" spc="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</a:t>
            </a:r>
            <a:r>
              <a:rPr lang="ru-RU" sz="2800" b="1" i="1" spc="20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жители</a:t>
            </a:r>
            <a:b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spc="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Добровского </a:t>
            </a:r>
            <a:r>
              <a:rPr lang="ru-RU" sz="2800" b="1" i="1" spc="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</a:t>
            </a:r>
            <a:r>
              <a:rPr lang="ru-RU" sz="2800" b="1" i="1" spc="4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r>
              <a:rPr lang="ru-RU" i="1" spc="-25" dirty="0">
                <a:solidFill>
                  <a:srgbClr val="000000"/>
                </a:solidFill>
                <a:latin typeface="Calibri Light" panose="020F0302020204030204"/>
              </a:rPr>
              <a:t>!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86154" y="2149231"/>
            <a:ext cx="10988431" cy="3509107"/>
          </a:xfrm>
        </p:spPr>
        <p:txBody>
          <a:bodyPr>
            <a:normAutofit fontScale="70000" lnSpcReduction="20000"/>
          </a:bodyPr>
          <a:lstStyle/>
          <a:p>
            <a:pPr marL="12700" marR="5715" lvl="0" indent="472440" algn="just">
              <a:spcBef>
                <a:spcPts val="100"/>
              </a:spcBef>
              <a:buClrTx/>
              <a:buSzTx/>
              <a:buNone/>
            </a:pP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годовому отчету «Об исполнении  </a:t>
            </a:r>
            <a:r>
              <a:rPr lang="ru-RU" sz="1800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образования 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Добровского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spc="-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год»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525780" algn="just">
              <a:spcBef>
                <a:spcPts val="1000"/>
              </a:spcBef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прозрачности 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 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одним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ключевых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деятельности органов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 самоуправления. Для 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житель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по годовому отчету «Об исполнении  </a:t>
            </a:r>
            <a:r>
              <a:rPr lang="ru-RU" sz="1800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образования 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Добровского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spc="-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год»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800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</a:t>
            </a:r>
            <a:r>
              <a:rPr lang="ru-RU" sz="1800" spc="37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сайте  </a:t>
            </a:r>
            <a:r>
              <a:rPr lang="ru-RU" sz="18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http://dobroe-crimea.ru/://</a:t>
            </a:r>
            <a:endParaRPr lang="ru-RU" sz="1800" b="1" spc="-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525780" algn="just">
              <a:spcBef>
                <a:spcPts val="1000"/>
              </a:spcBef>
              <a:buClrTx/>
              <a:buSzTx/>
              <a:buNone/>
            </a:pP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постарались доступно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отразить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spc="-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Граждане, </a:t>
            </a:r>
            <a:r>
              <a:rPr lang="ru-RU" sz="1800" spc="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налогоплательщики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spc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потребители 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услуг, должны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уверены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том, что бюджетные средства 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эффективно,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приносят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</a:t>
            </a:r>
            <a:r>
              <a:rPr lang="ru-RU" sz="1800" spc="-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800" spc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целом,  так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spc="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семьи,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</a:t>
            </a:r>
            <a:r>
              <a:rPr lang="ru-RU" sz="1800" spc="-7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525780" algn="just">
              <a:spcBef>
                <a:spcPts val="1000"/>
              </a:spcBef>
              <a:buClrTx/>
              <a:buSzTx/>
              <a:buNone/>
            </a:pP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Надеемся,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информативной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компактной форме,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Вам углубить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знания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800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участия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бюджетном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Добровского с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ельского</a:t>
            </a:r>
            <a:r>
              <a:rPr lang="ru-RU" sz="1800" spc="-4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поселения.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7620" lvl="0" indent="525780" algn="just">
              <a:spcBef>
                <a:spcPts val="1000"/>
              </a:spcBef>
              <a:buClrTx/>
              <a:buSzTx/>
              <a:buNone/>
            </a:pP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обратной связи </a:t>
            </a:r>
            <a:r>
              <a:rPr lang="ru-RU" sz="1800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 современные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в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Добровском сельском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поселении.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7620" lvl="0" indent="525780" algn="just">
              <a:spcBef>
                <a:spcPts val="1000"/>
              </a:spcBef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С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уважением, </a:t>
            </a:r>
          </a:p>
          <a:p>
            <a:pPr marL="123189" lvl="0" indent="0" algn="ctr">
              <a:spcBef>
                <a:spcPts val="1400"/>
              </a:spcBef>
              <a:buClrTx/>
              <a:buSzTx/>
              <a:buNone/>
              <a:tabLst>
                <a:tab pos="6541770" algn="l"/>
              </a:tabLst>
            </a:pPr>
            <a:r>
              <a:rPr lang="ru-RU" sz="1800" spc="-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Добровского</a:t>
            </a:r>
            <a:r>
              <a:rPr lang="ru-RU" sz="1800" spc="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</a:t>
            </a:r>
            <a:r>
              <a:rPr lang="ru-RU" sz="1800" spc="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	Олег Николаевич Литвиненко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ru-RU" sz="13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9" y="313996"/>
            <a:ext cx="787299" cy="9503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856" y="313996"/>
            <a:ext cx="250507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92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C19D490-60EE-4CE1-8973-FFA446D096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2978556"/>
              </p:ext>
            </p:extLst>
          </p:nvPr>
        </p:nvGraphicFramePr>
        <p:xfrm>
          <a:off x="341668" y="261261"/>
          <a:ext cx="11708819" cy="6092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6076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8856251"/>
              </p:ext>
            </p:extLst>
          </p:nvPr>
        </p:nvGraphicFramePr>
        <p:xfrm>
          <a:off x="323683" y="242763"/>
          <a:ext cx="11868319" cy="6615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9313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7324193"/>
              </p:ext>
            </p:extLst>
          </p:nvPr>
        </p:nvGraphicFramePr>
        <p:xfrm>
          <a:off x="331773" y="250857"/>
          <a:ext cx="9548827" cy="6099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9437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1848862"/>
              </p:ext>
            </p:extLst>
          </p:nvPr>
        </p:nvGraphicFramePr>
        <p:xfrm>
          <a:off x="331773" y="258949"/>
          <a:ext cx="9548827" cy="6091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323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2656233"/>
              </p:ext>
            </p:extLst>
          </p:nvPr>
        </p:nvGraphicFramePr>
        <p:xfrm>
          <a:off x="203201" y="250853"/>
          <a:ext cx="11684000" cy="6607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427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6757662"/>
              </p:ext>
            </p:extLst>
          </p:nvPr>
        </p:nvGraphicFramePr>
        <p:xfrm>
          <a:off x="679283" y="203408"/>
          <a:ext cx="11512719" cy="645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8412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2929047"/>
              </p:ext>
            </p:extLst>
          </p:nvPr>
        </p:nvGraphicFramePr>
        <p:xfrm>
          <a:off x="323683" y="234669"/>
          <a:ext cx="11631252" cy="638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3607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3176548"/>
              </p:ext>
            </p:extLst>
          </p:nvPr>
        </p:nvGraphicFramePr>
        <p:xfrm>
          <a:off x="323683" y="234669"/>
          <a:ext cx="11868319" cy="645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6633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640182"/>
              </p:ext>
            </p:extLst>
          </p:nvPr>
        </p:nvGraphicFramePr>
        <p:xfrm>
          <a:off x="323681" y="250853"/>
          <a:ext cx="11648187" cy="637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5630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6310" y="338332"/>
            <a:ext cx="10676092" cy="430415"/>
          </a:xfrm>
        </p:spPr>
        <p:txBody>
          <a:bodyPr>
            <a:noAutofit/>
          </a:bodyPr>
          <a:lstStyle/>
          <a:p>
            <a:r>
              <a:rPr lang="ru-RU" sz="2400" dirty="0"/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по муниципальным программам за 2023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1256"/>
              </p:ext>
            </p:extLst>
          </p:nvPr>
        </p:nvGraphicFramePr>
        <p:xfrm>
          <a:off x="606391" y="819808"/>
          <a:ext cx="10976011" cy="5123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37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"Совершенствование местного самоуправления в администрации Добровского сельского поселения"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27 618 940,55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27 618 940,55</a:t>
                      </a: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50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"Деятельность в сфере дорожного хозяйства Добровского сельского поселения Симферопольского района Республики Крым"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72 593 368,47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72 593 368,47</a:t>
                      </a: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66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"Благоустройство и развитие жилищно-коммунального хозяйства Добровского сельского поселения Симферопольского района Республики Крым"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61 513 904,74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61 513 904,74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47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"Деятельность в сфере культуры и организации праздничных событий на территории Добровского сельского поселения Симферопольского района Республики Крым"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4 017 706,00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4 017 706,00</a:t>
                      </a: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"Деятельность в сфере национальной экономики Добровского сельского поселения Симферопольского района Республики Крым 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8 500 000,00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8 500 000,00</a:t>
                      </a: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"Развитие физической культуры и спорта на территории Добровского сельского поселения Симферопольского района Республики Крым 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350 000,00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350 000,00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44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"Деятельность в сфере национальной безопасности и правоохранительной деятельности"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2 096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027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</a:p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2 096 027,00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783" marR="3783" marT="378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муниципальным программам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176 689 946,76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176 689 946,76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27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8923" y="437662"/>
            <a:ext cx="8573476" cy="99255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23138" y="1264346"/>
            <a:ext cx="10437232" cy="3971962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 это денежные средства, направленные на финансовое обеспечение задач и функций государственного и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869" y="4639734"/>
            <a:ext cx="4457399" cy="2082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9" y="313996"/>
            <a:ext cx="787299" cy="95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36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КОНТАКТНАЯ    ИНФОРМАЦИЯ!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Презентация "Бюджет для граждан" к годовому отчету об исполнении бюджета Добровского сельского поселения Симферопольского района Республики Крым за 2022 год подготовлена администрацией Добровского сельского поселения Симферопольского района Республики Крым.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Мы надеемся, что представленная информация оказалась для вас полезной и интересной. Свои вопросы и предложения вы можете направить в администрацию Добровского сельского поселения Симферопольского района Республики Крым:</a:t>
            </a:r>
          </a:p>
          <a:p>
            <a:pPr marL="342900" lvl="0" indent="-3429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телефону: + 7978 957 57 57; </a:t>
            </a:r>
          </a:p>
          <a:p>
            <a:pPr marL="342900" lvl="0" indent="-3429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письмом по почте: 297571, Республика Крым, Симферопольский район, село Доброе.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улица 40 лет Победы, дом 11, или на электронный адрес: info@sovet-dobroe.org. </a:t>
            </a:r>
          </a:p>
          <a:p>
            <a:pPr marL="342900" lvl="0" indent="-3429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 работы: понедельник-четверг: с 9.00 до 17.00 часов, пятница: с 9.00 до 15.30 часов, перерыв с 12.30 до 13.00 часов,  выходные: суббота, воскресенье.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8" y="293374"/>
            <a:ext cx="819437" cy="96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11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935" y="2742781"/>
            <a:ext cx="6550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rgbClr val="5B9BD5">
                  <a:lumMod val="75000"/>
                </a:srgbClr>
              </a:solidFill>
              <a:latin typeface="Calibri" panose="020F0502020204030204"/>
            </a:endParaRPr>
          </a:p>
          <a:p>
            <a:pPr defTabSz="914400"/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8" y="293374"/>
            <a:ext cx="819437" cy="96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16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90092" y="422031"/>
            <a:ext cx="8792308" cy="112541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1734" y="1875691"/>
            <a:ext cx="10713590" cy="4250471"/>
          </a:xfrm>
        </p:spPr>
        <p:txBody>
          <a:bodyPr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бюджета над его доходами.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бюджета над его расходами.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729" y="3943658"/>
            <a:ext cx="5142963" cy="2113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9" y="313996"/>
            <a:ext cx="787299" cy="95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9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5938" y="461108"/>
            <a:ext cx="9886462" cy="969107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9845" y="1422405"/>
            <a:ext cx="11254155" cy="367322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предусмотренные налоговым законодательством РФ налоги, сборы, а также пени и штрафы (налог на доходы, земельный налог, единый сельскохозяйственный налог), администрируемые налоговым органом.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доходы от использования  имущества, находящегося в  муниципальной собственности, доходы от реализации имущества и земельных участков, штрафы, прочие неналоговые доходы), администрируемые муниципальным образованием –Администрацией Добровского сельского поселения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872" y="4370664"/>
            <a:ext cx="3812200" cy="1627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5" y="313995"/>
            <a:ext cx="787299" cy="95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46214" y="738565"/>
            <a:ext cx="9347201" cy="894850"/>
          </a:xfrm>
        </p:spPr>
        <p:txBody>
          <a:bodyPr/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2533" y="1761067"/>
            <a:ext cx="11582400" cy="25908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поступающие в бюджет денежные средства на безвозмездной основе из бюджетов других уровней (межбюджетные трансферты, дотации, субсидии, субвенции), от физических и юридических лиц.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180" y="3141788"/>
            <a:ext cx="4762500" cy="2777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9" y="313996"/>
            <a:ext cx="787299" cy="95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3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C19D490-60EE-4CE1-8973-FFA446D096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507285"/>
              </p:ext>
            </p:extLst>
          </p:nvPr>
        </p:nvGraphicFramePr>
        <p:xfrm>
          <a:off x="341668" y="261261"/>
          <a:ext cx="11708819" cy="6092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648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4797939"/>
              </p:ext>
            </p:extLst>
          </p:nvPr>
        </p:nvGraphicFramePr>
        <p:xfrm>
          <a:off x="331773" y="242762"/>
          <a:ext cx="11653397" cy="610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8084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7535003"/>
              </p:ext>
            </p:extLst>
          </p:nvPr>
        </p:nvGraphicFramePr>
        <p:xfrm>
          <a:off x="331775" y="234673"/>
          <a:ext cx="11392141" cy="6115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051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21396</TotalTime>
  <Words>879</Words>
  <Application>Microsoft Office PowerPoint</Application>
  <PresentationFormat>Широкоэкранный</PresentationFormat>
  <Paragraphs>111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Akrobat</vt:lpstr>
      <vt:lpstr>Arial</vt:lpstr>
      <vt:lpstr>Calibri</vt:lpstr>
      <vt:lpstr>Calibri Light</vt:lpstr>
      <vt:lpstr>Impact</vt:lpstr>
      <vt:lpstr>Times New Roman</vt:lpstr>
      <vt:lpstr>Verdana</vt:lpstr>
      <vt:lpstr>Wingdings 2</vt:lpstr>
      <vt:lpstr>Аспект</vt:lpstr>
      <vt:lpstr>об исполнении бюджета  Добровского сельского поселения за 2023 год</vt:lpstr>
      <vt:lpstr>Уважаемые жители Добровского сельского поселения!</vt:lpstr>
      <vt:lpstr>ОСНОВНЫЕ ПОНЯТИЯ</vt:lpstr>
      <vt:lpstr>ОСНОВНЫЕ ПОНЯТИЯ</vt:lpstr>
      <vt:lpstr>ОСНОВНЫЕ ПОНЯТИЯ</vt:lpstr>
      <vt:lpstr>ОСНОВНЫЕ ПОНЯТИЯ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Расходы бюджета по муниципальным программам за 2023 год</vt:lpstr>
      <vt:lpstr>КОНТАКТНАЯ    ИНФОРМАЦИЯ!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___________________ на 2018 год и на плановый период 2019-2020 годы</dc:title>
  <dc:creator>Евгения Линькова</dc:creator>
  <cp:lastModifiedBy>Admin</cp:lastModifiedBy>
  <cp:revision>261</cp:revision>
  <dcterms:created xsi:type="dcterms:W3CDTF">2018-08-29T05:56:46Z</dcterms:created>
  <dcterms:modified xsi:type="dcterms:W3CDTF">2024-05-07T09:01:31Z</dcterms:modified>
</cp:coreProperties>
</file>