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6" r:id="rId1"/>
  </p:sldMasterIdLst>
  <p:sldIdLst>
    <p:sldId id="256" r:id="rId2"/>
    <p:sldId id="257" r:id="rId3"/>
    <p:sldId id="276" r:id="rId4"/>
    <p:sldId id="279" r:id="rId5"/>
    <p:sldId id="278" r:id="rId6"/>
    <p:sldId id="265" r:id="rId7"/>
    <p:sldId id="264" r:id="rId8"/>
    <p:sldId id="280" r:id="rId9"/>
    <p:sldId id="283" r:id="rId10"/>
    <p:sldId id="286" r:id="rId11"/>
    <p:sldId id="287" r:id="rId12"/>
    <p:sldId id="272" r:id="rId13"/>
    <p:sldId id="268" r:id="rId14"/>
    <p:sldId id="259" r:id="rId15"/>
    <p:sldId id="269" r:id="rId16"/>
    <p:sldId id="258" r:id="rId17"/>
    <p:sldId id="285" r:id="rId18"/>
    <p:sldId id="281" r:id="rId19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2F44813-783A-4B60-BF2B-EA47018B1D57}">
          <p14:sldIdLst>
            <p14:sldId id="256"/>
            <p14:sldId id="257"/>
            <p14:sldId id="276"/>
            <p14:sldId id="279"/>
            <p14:sldId id="278"/>
            <p14:sldId id="265"/>
            <p14:sldId id="264"/>
            <p14:sldId id="280"/>
            <p14:sldId id="283"/>
            <p14:sldId id="286"/>
            <p14:sldId id="287"/>
            <p14:sldId id="272"/>
            <p14:sldId id="268"/>
            <p14:sldId id="259"/>
            <p14:sldId id="269"/>
            <p14:sldId id="258"/>
            <p14:sldId id="285"/>
            <p14:sldId id="281"/>
          </p14:sldIdLst>
        </p14:section>
        <p14:section name="фигня" id="{0FD16B09-84E1-43C4-8420-3F8E2D80CEC7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вгения Линькова" initials="ЕЛ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97C9FB"/>
    <a:srgbClr val="CC0000"/>
    <a:srgbClr val="557381"/>
    <a:srgbClr val="99FF33"/>
    <a:srgbClr val="008080"/>
    <a:srgbClr val="006666"/>
    <a:srgbClr val="33CCCC"/>
    <a:srgbClr val="333399"/>
    <a:srgbClr val="6481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 autoAdjust="0"/>
  </p:normalViewPr>
  <p:slideViewPr>
    <p:cSldViewPr snapToGrid="0">
      <p:cViewPr varScale="1">
        <p:scale>
          <a:sx n="115" d="100"/>
          <a:sy n="115" d="100"/>
        </p:scale>
        <p:origin x="-378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>
              <a:gsLst>
                <a:gs pos="100000">
                  <a:schemeClr val="accent5">
                    <a:tint val="77000"/>
                    <a:alpha val="0"/>
                  </a:schemeClr>
                </a:gs>
                <a:gs pos="50000">
                  <a:schemeClr val="accent5">
                    <a:tint val="77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cat>
            <c:strRef>
              <c:f>Лист1!$A$2:$A$3</c:f>
              <c:strCache>
                <c:ptCount val="2"/>
                <c:pt idx="0">
                  <c:v>ДЕФИЦИТ</c:v>
                </c:pt>
                <c:pt idx="1">
                  <c:v>ПРОФИЦИТ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</c:v>
                </c:pt>
                <c:pt idx="1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1D7-493D-9BCA-CF2ECB90A4E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3</c:v>
                </c:pt>
              </c:strCache>
            </c:strRef>
          </c:tx>
          <c:spPr>
            <a:gradFill>
              <a:gsLst>
                <a:gs pos="100000">
                  <a:schemeClr val="accent5">
                    <a:shade val="76000"/>
                    <a:alpha val="0"/>
                  </a:schemeClr>
                </a:gs>
                <a:gs pos="50000">
                  <a:schemeClr val="accent5">
                    <a:shade val="76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cat>
            <c:strRef>
              <c:f>Лист1!$A$2:$A$3</c:f>
              <c:strCache>
                <c:ptCount val="2"/>
                <c:pt idx="0">
                  <c:v>ДЕФИЦИТ</c:v>
                </c:pt>
                <c:pt idx="1">
                  <c:v>ПРОФИЦИТ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5</c:v>
                </c:pt>
                <c:pt idx="1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1D7-493D-9BCA-CF2ECB90A4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15742976"/>
        <c:axId val="194993472"/>
        <c:axId val="0"/>
      </c:bar3DChart>
      <c:catAx>
        <c:axId val="2157429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194993472"/>
        <c:crosses val="autoZero"/>
        <c:auto val="1"/>
        <c:lblAlgn val="ctr"/>
        <c:lblOffset val="100"/>
        <c:noMultiLvlLbl val="0"/>
      </c:catAx>
      <c:valAx>
        <c:axId val="1949934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215742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 sz="3200" dirty="0">
                <a:solidFill>
                  <a:schemeClr val="accent2"/>
                </a:solidFill>
              </a:rPr>
              <a:t>Общий объем доходов бюджета</a:t>
            </a:r>
          </a:p>
          <a:p>
            <a:pPr>
              <a:defRPr/>
            </a:pPr>
            <a:r>
              <a:rPr lang="ru-RU" sz="3200" dirty="0">
                <a:solidFill>
                  <a:schemeClr val="accent2"/>
                </a:solidFill>
              </a:rPr>
              <a:t> на 2026-2028 </a:t>
            </a:r>
            <a:r>
              <a:rPr lang="ru-RU" sz="3200" dirty="0" err="1">
                <a:solidFill>
                  <a:schemeClr val="accent2"/>
                </a:solidFill>
              </a:rPr>
              <a:t>г.г</a:t>
            </a:r>
            <a:r>
              <a:rPr lang="ru-RU" sz="3200" dirty="0">
                <a:solidFill>
                  <a:schemeClr val="accent2"/>
                </a:solidFill>
              </a:rPr>
              <a:t>. </a:t>
            </a:r>
          </a:p>
        </c:rich>
      </c:tx>
      <c:layout>
        <c:manualLayout>
          <c:xMode val="edge"/>
          <c:yMode val="edge"/>
          <c:x val="0.2443004522858068"/>
          <c:y val="0"/>
        </c:manualLayout>
      </c:layout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253698816159803"/>
          <c:y val="0.1017240032495938"/>
          <c:w val="0.82033390645362658"/>
          <c:h val="0.7670349018872640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доходы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3B8C-464B-BA03-0E2985A23D34}"/>
              </c:ext>
            </c:extLst>
          </c:dPt>
          <c:dLbls>
            <c:dLbl>
              <c:idx val="0"/>
              <c:layout>
                <c:manualLayout>
                  <c:x val="2.3643949930458971E-2"/>
                  <c:y val="-2.579380702412191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80906,522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3B8C-464B-BA03-0E2985A23D34}"/>
                </c:ext>
              </c:extLst>
            </c:dLbl>
            <c:dLbl>
              <c:idx val="1"/>
              <c:layout>
                <c:manualLayout>
                  <c:x val="2.6566315858640062E-2"/>
                  <c:y val="-6.639216972878389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87 225,815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37F-44F5-ADFE-7DEFF46D0548}"/>
                </c:ext>
              </c:extLst>
            </c:dLbl>
            <c:dLbl>
              <c:idx val="2"/>
              <c:layout>
                <c:manualLayout>
                  <c:x val="3.3567290528183177E-2"/>
                  <c:y val="-0.1092796212973378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93 696,346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E37F-44F5-ADFE-7DEFF46D05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Лист1!$B$2:$B$4</c:f>
              <c:numCache>
                <c:formatCode>0</c:formatCode>
                <c:ptCount val="3"/>
                <c:pt idx="0">
                  <c:v>80906.5</c:v>
                </c:pt>
                <c:pt idx="1">
                  <c:v>87225.8</c:v>
                </c:pt>
                <c:pt idx="2">
                  <c:v>93696.3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8C-464B-BA03-0E2985A23D3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Неналоговые доходы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5950193291207426E-3"/>
                  <c:y val="5.4943132108486439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41 332,354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37F-44F5-ADFE-7DEFF46D0548}"/>
                </c:ext>
              </c:extLst>
            </c:dLbl>
            <c:dLbl>
              <c:idx val="1"/>
              <c:layout>
                <c:manualLayout>
                  <c:x val="1.1314161181868957E-2"/>
                  <c:y val="1.221003624546931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34 936,923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E37F-44F5-ADFE-7DEFF46D0548}"/>
                </c:ext>
              </c:extLst>
            </c:dLbl>
            <c:dLbl>
              <c:idx val="2"/>
              <c:layout>
                <c:manualLayout>
                  <c:x val="1.2517385257301807E-2"/>
                  <c:y val="1.9839707536557566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35</a:t>
                    </a:r>
                    <a:r>
                      <a:rPr lang="ru-RU" baseline="0" dirty="0"/>
                      <a:t> 621,844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E37F-44F5-ADFE-7DEFF46D05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Лист1!$C$2:$C$4</c:f>
              <c:numCache>
                <c:formatCode>#,##0</c:formatCode>
                <c:ptCount val="3"/>
                <c:pt idx="0">
                  <c:v>41332.400000000001</c:v>
                </c:pt>
                <c:pt idx="1">
                  <c:v>34936.9</c:v>
                </c:pt>
                <c:pt idx="2">
                  <c:v>35621.800000000003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B8C-464B-BA03-0E2985A23D3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7816411682892906E-3"/>
                  <c:y val="3.9682539682540045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1 171,222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E37F-44F5-ADFE-7DEFF46D0548}"/>
                </c:ext>
              </c:extLst>
            </c:dLbl>
            <c:dLbl>
              <c:idx val="1"/>
              <c:layout>
                <c:manualLayout>
                  <c:x val="2.6425591098748261E-2"/>
                  <c:y val="-1.9841269841270204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5 51</a:t>
                    </a:r>
                    <a:r>
                      <a:rPr lang="ru-RU"/>
                      <a:t>0,929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E37F-44F5-ADFE-7DEFF46D0548}"/>
                </c:ext>
              </c:extLst>
            </c:dLbl>
            <c:dLbl>
              <c:idx val="2"/>
              <c:layout>
                <c:manualLayout>
                  <c:x val="2.0721474488846058E-2"/>
                  <c:y val="-3.96825396825396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5 858</a:t>
                    </a:r>
                    <a:r>
                      <a:rPr lang="ru-RU" dirty="0"/>
                      <a:t>,112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E37F-44F5-ADFE-7DEFF46D054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Лист1!$D$2:$D$4</c:f>
              <c:numCache>
                <c:formatCode>#,##0</c:formatCode>
                <c:ptCount val="3"/>
                <c:pt idx="0">
                  <c:v>1171.2</c:v>
                </c:pt>
                <c:pt idx="1">
                  <c:v>5510.9</c:v>
                </c:pt>
                <c:pt idx="2">
                  <c:v>5858.1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953-46DD-9335-83EA4C8C15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4935936"/>
        <c:axId val="55836672"/>
        <c:axId val="0"/>
      </c:bar3DChart>
      <c:catAx>
        <c:axId val="224935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55836672"/>
        <c:crosses val="autoZero"/>
        <c:auto val="1"/>
        <c:lblAlgn val="ctr"/>
        <c:lblOffset val="100"/>
        <c:noMultiLvlLbl val="0"/>
      </c:catAx>
      <c:valAx>
        <c:axId val="55836672"/>
        <c:scaling>
          <c:orientation val="minMax"/>
        </c:scaling>
        <c:delete val="0"/>
        <c:axPos val="l"/>
        <c:majorGridlines/>
        <c:numFmt formatCode="0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224935936"/>
        <c:crosses val="autoZero"/>
        <c:crossBetween val="between"/>
      </c:valAx>
    </c:plotArea>
    <c:legend>
      <c:legendPos val="b"/>
      <c:layout/>
      <c:overlay val="0"/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7368229538434"/>
          <c:y val="3.4192233443438601E-2"/>
          <c:w val="0.58387689976817969"/>
          <c:h val="0.822931300958897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 на доходы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/>
                      <a:t>44 133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8FA-45EC-958E-66EC9D43E5B9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/>
                      <a:t>47 928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8FA-45EC-958E-66EC9D43E5B9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dirty="0"/>
                      <a:t>51 666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E8FA-45EC-958E-66EC9D43E5B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44132.6</c:v>
                </c:pt>
                <c:pt idx="1">
                  <c:v>47928</c:v>
                </c:pt>
                <c:pt idx="2">
                  <c:v>51666.400000000001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F60-40D6-8396-888CA382AE8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Налог на имущество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3244201461246357E-3"/>
                  <c:y val="1.635966267132507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 </a:t>
                    </a:r>
                    <a:r>
                      <a:rPr lang="ru-RU" dirty="0"/>
                      <a:t>16867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8FA-45EC-958E-66EC9D43E5B9}"/>
                </c:ext>
              </c:extLst>
            </c:dLbl>
            <c:dLbl>
              <c:idx val="1"/>
              <c:layout>
                <c:manualLayout>
                  <c:x val="1.2030851270827345E-2"/>
                  <c:y val="6.5439681231460843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18 554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E8FA-45EC-958E-66EC9D43E5B9}"/>
                </c:ext>
              </c:extLst>
            </c:dLbl>
            <c:dLbl>
              <c:idx val="2"/>
              <c:layout>
                <c:manualLayout>
                  <c:x val="1.0827766143744611E-2"/>
                  <c:y val="-3.2719840615730122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20 410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E8FA-45EC-958E-66EC9D43E5B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16867.400000000001</c:v>
                </c:pt>
                <c:pt idx="1">
                  <c:v>18554</c:v>
                </c:pt>
                <c:pt idx="2">
                  <c:v>20409.599999999999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CF60-40D6-8396-888CA382AE8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Земельный налог с физ.лиц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249362033323753E-2"/>
                  <c:y val="5.889571310831529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14991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E8FA-45EC-958E-66EC9D43E5B9}"/>
                </c:ext>
              </c:extLst>
            </c:dLbl>
            <c:dLbl>
              <c:idx val="1"/>
              <c:layout>
                <c:manualLayout>
                  <c:x val="1.5537104891591521E-2"/>
                  <c:y val="1.947479855864310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15 740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E8FA-45EC-958E-66EC9D43E5B9}"/>
                </c:ext>
              </c:extLst>
            </c:dLbl>
            <c:dLbl>
              <c:idx val="2"/>
              <c:layout>
                <c:manualLayout>
                  <c:x val="2.0485087878866628E-2"/>
                  <c:y val="2.225478841429262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16 527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E8FA-45EC-958E-66EC9D43E5B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14990.9</c:v>
                </c:pt>
                <c:pt idx="1">
                  <c:v>15740.4</c:v>
                </c:pt>
                <c:pt idx="2">
                  <c:v>16527.400000000001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CF60-40D6-8396-888CA382AE88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Земельный налог с юр.лиц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249362033323753E-2"/>
                  <c:y val="3.2719840615729519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4585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E8FA-45EC-958E-66EC9D43E5B9}"/>
                </c:ext>
              </c:extLst>
            </c:dLbl>
            <c:dLbl>
              <c:idx val="1"/>
              <c:layout>
                <c:manualLayout>
                  <c:x val="1.1001100110011002E-2"/>
                  <c:y val="5.2456535423444986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4 654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E8FA-45EC-958E-66EC9D43E5B9}"/>
                </c:ext>
              </c:extLst>
            </c:dLbl>
            <c:dLbl>
              <c:idx val="2"/>
              <c:layout>
                <c:manualLayout>
                  <c:x val="1.3201320132013201E-2"/>
                  <c:y val="7.8684803135165068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4</a:t>
                    </a:r>
                    <a:r>
                      <a:rPr lang="ru-RU" baseline="0" dirty="0"/>
                      <a:t> 724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E8FA-45EC-958E-66EC9D43E5B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4585.3999999999996</c:v>
                </c:pt>
                <c:pt idx="1">
                  <c:v>4654.1000000000004</c:v>
                </c:pt>
                <c:pt idx="2">
                  <c:v>4724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CF60-40D6-8396-888CA382AE88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ЕСХН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9426556828911238E-2"/>
                  <c:y val="2.803099644286863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330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E8FA-45EC-958E-66EC9D43E5B9}"/>
                </c:ext>
              </c:extLst>
            </c:dLbl>
            <c:dLbl>
              <c:idx val="1"/>
              <c:layout>
                <c:manualLayout>
                  <c:x val="2.6538205001602522E-2"/>
                  <c:y val="3.22099649243386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8FA-45EC-958E-66EC9D43E5B9}"/>
                </c:ext>
              </c:extLst>
            </c:dLbl>
            <c:dLbl>
              <c:idx val="2"/>
              <c:layout>
                <c:manualLayout>
                  <c:x val="2.0902090209020983E-2"/>
                  <c:y val="2.604363722877483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8FA-45EC-958E-66EC9D43E5B9}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Лист1!$F$2:$F$4</c:f>
              <c:numCache>
                <c:formatCode>General</c:formatCode>
                <c:ptCount val="3"/>
                <c:pt idx="0">
                  <c:v>330.3</c:v>
                </c:pt>
                <c:pt idx="1">
                  <c:v>349.1</c:v>
                </c:pt>
                <c:pt idx="2">
                  <c:v>369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3-CF60-40D6-8396-888CA382AE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5224192"/>
        <c:axId val="216786624"/>
      </c:barChart>
      <c:catAx>
        <c:axId val="225224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6786624"/>
        <c:crosses val="autoZero"/>
        <c:auto val="1"/>
        <c:lblAlgn val="ctr"/>
        <c:lblOffset val="100"/>
        <c:noMultiLvlLbl val="0"/>
      </c:catAx>
      <c:valAx>
        <c:axId val="2167866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52241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57368229538434"/>
          <c:y val="3.4192233443438601E-2"/>
          <c:w val="0.58387689976817969"/>
          <c:h val="0.822931300958897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 от продажи активов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582125601747862E-2"/>
                  <c:y val="7.148776473931861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24 153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7B17-4D7A-8FD9-B08FD3A66C5F}"/>
                </c:ext>
              </c:extLst>
            </c:dLbl>
            <c:dLbl>
              <c:idx val="1"/>
              <c:layout>
                <c:manualLayout>
                  <c:x val="1.5602019541633108E-2"/>
                  <c:y val="7.896206757310038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17 153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7B17-4D7A-8FD9-B08FD3A66C5F}"/>
                </c:ext>
              </c:extLst>
            </c:dLbl>
            <c:dLbl>
              <c:idx val="2"/>
              <c:layout>
                <c:manualLayout>
                  <c:x val="1.1474596665705482E-2"/>
                  <c:y val="7.542564412338385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17 153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7B17-4D7A-8FD9-B08FD3A66C5F}"/>
                </c:ext>
              </c:extLst>
            </c:dLbl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24153</c:v>
                </c:pt>
                <c:pt idx="1">
                  <c:v>17153</c:v>
                </c:pt>
                <c:pt idx="2">
                  <c:v>17153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B17-4D7A-8FD9-B08FD3A66C5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Плата за НТО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6978601307040612E-3"/>
                  <c:y val="4.9855574351655704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 8 626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7B17-4D7A-8FD9-B08FD3A66C5F}"/>
                </c:ext>
              </c:extLst>
            </c:dLbl>
            <c:dLbl>
              <c:idx val="1"/>
              <c:layout>
                <c:manualLayout>
                  <c:x val="1.3375913960024534E-2"/>
                  <c:y val="-7.0901995508008252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8 942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7B17-4D7A-8FD9-B08FD3A66C5F}"/>
                </c:ext>
              </c:extLst>
            </c:dLbl>
            <c:dLbl>
              <c:idx val="2"/>
              <c:layout>
                <c:manualLayout>
                  <c:x val="9.2485787225987277E-3"/>
                  <c:y val="7.418961945635539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9 299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7B17-4D7A-8FD9-B08FD3A66C5F}"/>
                </c:ext>
              </c:extLst>
            </c:dLbl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8626</c:v>
                </c:pt>
                <c:pt idx="1">
                  <c:v>8942</c:v>
                </c:pt>
                <c:pt idx="2">
                  <c:v>9299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B17-4D7A-8FD9-B08FD3A66C5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Аренда земли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8108691022574801E-3"/>
                  <c:y val="0.15492869232764234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r>
                      <a:rPr lang="ru-RU" dirty="0"/>
                      <a:t>7 816</a:t>
                    </a:r>
                  </a:p>
                  <a:p>
                    <a:pPr>
                      <a:defRPr/>
                    </a:pP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B52-4486-B1F6-C8B0F33A4C4E}"/>
                </c:ext>
              </c:extLst>
            </c:dLbl>
            <c:dLbl>
              <c:idx val="1"/>
              <c:layout>
                <c:manualLayout>
                  <c:x val="1.0036974683866015E-2"/>
                  <c:y val="6.3366020413283874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8 076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7B17-4D7A-8FD9-B08FD3A66C5F}"/>
                </c:ext>
              </c:extLst>
            </c:dLbl>
            <c:dLbl>
              <c:idx val="2"/>
              <c:layout>
                <c:manualLayout>
                  <c:x val="1.1130089715534187E-2"/>
                  <c:y val="0.1395769892587088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8 404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B52-4486-B1F6-C8B0F33A4C4E}"/>
                </c:ext>
              </c:extLst>
            </c:dLbl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Лист1!$D$2:$D$4</c:f>
              <c:numCache>
                <c:formatCode>#,##0</c:formatCode>
                <c:ptCount val="3"/>
                <c:pt idx="0" formatCode="General">
                  <c:v>7817</c:v>
                </c:pt>
                <c:pt idx="1">
                  <c:v>8076</c:v>
                </c:pt>
                <c:pt idx="2">
                  <c:v>8404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7B17-4D7A-8FD9-B08FD3A66C5F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Аренда имущества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445069501714179E-4"/>
                  <c:y val="-4.9445676586911689E-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r>
                      <a:rPr lang="ru-RU" dirty="0"/>
                      <a:t>357</a:t>
                    </a:r>
                    <a:endParaRPr lang="en-US" dirty="0"/>
                  </a:p>
                </c:rich>
              </c:tx>
              <c:spPr>
                <a:solidFill>
                  <a:schemeClr val="accent4"/>
                </a:solidFill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7.7296403387871457E-2"/>
                      <c:h val="7.4439701173959427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0-7B17-4D7A-8FD9-B08FD3A66C5F}"/>
                </c:ext>
              </c:extLst>
            </c:dLbl>
            <c:dLbl>
              <c:idx val="1"/>
              <c:layout>
                <c:manualLayout>
                  <c:x val="6.3135653007621922E-3"/>
                  <c:y val="3.0050571253974027E-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r>
                      <a:rPr lang="ru-RU" dirty="0"/>
                      <a:t>371</a:t>
                    </a:r>
                    <a:endParaRPr lang="en-US" dirty="0"/>
                  </a:p>
                </c:rich>
              </c:tx>
              <c:spPr>
                <a:solidFill>
                  <a:schemeClr val="accent4"/>
                </a:solidFill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7.7296403387871457E-2"/>
                      <c:h val="6.376734258271077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1-7B17-4D7A-8FD9-B08FD3A66C5F}"/>
                </c:ext>
              </c:extLst>
            </c:dLbl>
            <c:dLbl>
              <c:idx val="2"/>
              <c:layout>
                <c:manualLayout>
                  <c:x val="3.7034278047168795E-3"/>
                  <c:y val="-7.9728398176752234E-6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/>
                    </a:pPr>
                    <a:r>
                      <a:rPr lang="ru-RU" dirty="0"/>
                      <a:t>371</a:t>
                    </a:r>
                    <a:endParaRPr lang="en-US" dirty="0"/>
                  </a:p>
                </c:rich>
              </c:tx>
              <c:spPr>
                <a:solidFill>
                  <a:schemeClr val="accent4"/>
                </a:solidFill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7.7296403387871457E-2"/>
                      <c:h val="7.7107790821771605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19-7B17-4D7A-8FD9-B08FD3A66C5F}"/>
                </c:ext>
              </c:extLst>
            </c:dLbl>
            <c:spPr>
              <a:solidFill>
                <a:schemeClr val="accent4"/>
              </a:solidFill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357</c:v>
                </c:pt>
                <c:pt idx="1">
                  <c:v>371</c:v>
                </c:pt>
                <c:pt idx="2">
                  <c:v>371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7B17-4D7A-8FD9-B08FD3A66C5F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Плата за социальный найм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560307120365347E-2"/>
                  <c:y val="-9.41568932938568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2-4486-B1F6-C8B0F33A4C4E}"/>
                </c:ext>
              </c:extLst>
            </c:dLbl>
            <c:dLbl>
              <c:idx val="1"/>
              <c:layout>
                <c:manualLayout>
                  <c:x val="2.2325995945842912E-2"/>
                  <c:y val="2.4138945024455515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393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B52-4486-B1F6-C8B0F33A4C4E}"/>
                </c:ext>
              </c:extLst>
            </c:dLbl>
            <c:dLbl>
              <c:idx val="2"/>
              <c:layout>
                <c:manualLayout>
                  <c:x val="1.4495145265198487E-2"/>
                  <c:y val="-3.8056240412073883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393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FB52-4486-B1F6-C8B0F33A4C4E}"/>
                </c:ext>
              </c:extLst>
            </c:dLbl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Лист1!$F$2:$F$4</c:f>
              <c:numCache>
                <c:formatCode>General</c:formatCode>
                <c:ptCount val="3"/>
                <c:pt idx="0">
                  <c:v>378</c:v>
                </c:pt>
                <c:pt idx="1">
                  <c:v>393</c:v>
                </c:pt>
                <c:pt idx="2">
                  <c:v>393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FB52-4486-B1F6-C8B0F33A4C4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24939008"/>
        <c:axId val="216829312"/>
      </c:barChart>
      <c:catAx>
        <c:axId val="224939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6829312"/>
        <c:crosses val="autoZero"/>
        <c:auto val="1"/>
        <c:lblAlgn val="ctr"/>
        <c:lblOffset val="100"/>
        <c:noMultiLvlLbl val="0"/>
      </c:catAx>
      <c:valAx>
        <c:axId val="2168293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49390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200" b="1" i="0" baseline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межбюджетных трансфертов, получаемых в бюджет  Добровского сельского поселения из других бюджетов бюджетной системы РФ на 2026-2028годы </a:t>
            </a:r>
            <a:endParaRPr lang="ru-RU" sz="2200" dirty="0">
              <a:solidFill>
                <a:schemeClr val="accent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8.1406582804564379E-2"/>
          <c:y val="2.6907455604968284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229252596167931"/>
          <c:y val="0.14006917312096293"/>
          <c:w val="0.84312651747842704"/>
          <c:h val="0.6822849659236249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Субвенции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6114162275666236E-3"/>
                  <c:y val="3.8439222292811835E-3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/>
                      <a:t>1 171</a:t>
                    </a:r>
                    <a:endParaRPr lang="en-US" sz="1600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4D5-4487-B108-9B722958A022}"/>
                </c:ext>
              </c:extLst>
            </c:dLbl>
            <c:dLbl>
              <c:idx val="1"/>
              <c:layout>
                <c:manualLayout>
                  <c:x val="1.3057081137833118E-3"/>
                  <c:y val="-2.1141572261046508E-2"/>
                </c:manualLayout>
              </c:layout>
              <c:tx>
                <c:rich>
                  <a:bodyPr/>
                  <a:lstStyle/>
                  <a:p>
                    <a:r>
                      <a:rPr lang="ru-RU" sz="1600" b="1" dirty="0"/>
                      <a:t>1 302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4D5-4487-B108-9B722958A022}"/>
                </c:ext>
              </c:extLst>
            </c:dLbl>
            <c:dLbl>
              <c:idx val="2"/>
              <c:layout>
                <c:manualLayout>
                  <c:x val="-9.5750822222440489E-17"/>
                  <c:y val="-2.30635333756871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/>
                      <a:t>1 646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A8E-4997-B03D-679CD218B7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Лист1!$B$2:$B$4</c:f>
              <c:numCache>
                <c:formatCode>#,##0</c:formatCode>
                <c:ptCount val="3"/>
                <c:pt idx="0">
                  <c:v>1171</c:v>
                </c:pt>
                <c:pt idx="1">
                  <c:v>1302</c:v>
                </c:pt>
                <c:pt idx="2">
                  <c:v>1646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E58-44DC-BC9E-3F8A11EA011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Субсидии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6114162275666236E-3"/>
                  <c:y val="-9.417609461738900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 </a:t>
                    </a:r>
                    <a:r>
                      <a:rPr lang="ru-RU" b="1" dirty="0">
                        <a:solidFill>
                          <a:schemeClr val="bg1"/>
                        </a:solidFill>
                      </a:rPr>
                      <a:t>15 500</a:t>
                    </a:r>
                    <a:endParaRPr lang="ru-RU" b="1" baseline="0" dirty="0">
                      <a:solidFill>
                        <a:schemeClr val="bg1"/>
                      </a:solidFill>
                    </a:endParaRPr>
                  </a:p>
                  <a:p>
                    <a:r>
                      <a:rPr lang="ru-RU" b="1" dirty="0">
                        <a:solidFill>
                          <a:schemeClr val="bg1"/>
                        </a:solidFill>
                      </a:rPr>
                      <a:t>  </a:t>
                    </a:r>
                    <a:r>
                      <a:rPr lang="ru-RU" b="1" dirty="0" err="1">
                        <a:solidFill>
                          <a:schemeClr val="bg1"/>
                        </a:solidFill>
                      </a:rPr>
                      <a:t>тыс.руб</a:t>
                    </a:r>
                    <a:r>
                      <a:rPr lang="ru-RU" dirty="0"/>
                      <a:t>. 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4D5-4487-B108-9B722958A0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Лист1!$C$2:$C$4</c:f>
              <c:numCache>
                <c:formatCode>_(* #,##0.00_);_(* \(#,##0.00\);_(* "-"??_);_(@_)</c:formatCode>
                <c:ptCount val="3"/>
                <c:pt idx="1">
                  <c:v>4209</c:v>
                </c:pt>
                <c:pt idx="2">
                  <c:v>4212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E58-44DC-BC9E-3F8A11EA01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5225216"/>
        <c:axId val="56499520"/>
        <c:axId val="0"/>
      </c:bar3DChart>
      <c:catAx>
        <c:axId val="225225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6499520"/>
        <c:crosses val="autoZero"/>
        <c:auto val="1"/>
        <c:lblAlgn val="ctr"/>
        <c:lblOffset val="100"/>
        <c:noMultiLvlLbl val="0"/>
      </c:catAx>
      <c:valAx>
        <c:axId val="56499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5225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523144704433433"/>
          <c:y val="0.95048846566060829"/>
          <c:w val="0.28759382977863723"/>
          <c:h val="4.68848037042092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 dirty="0"/>
              <a:t>Расходы бюджета на 2026 </a:t>
            </a:r>
          </a:p>
          <a:p>
            <a:pPr>
              <a:defRPr/>
            </a:pPr>
            <a:r>
              <a:rPr lang="ru-RU" dirty="0" smtClean="0"/>
              <a:t>(123 410,098 </a:t>
            </a:r>
            <a:r>
              <a:rPr lang="ru-RU" dirty="0" err="1" smtClean="0"/>
              <a:t>тыс.руб</a:t>
            </a:r>
            <a:r>
              <a:rPr lang="ru-RU" dirty="0"/>
              <a:t>)</a:t>
            </a:r>
          </a:p>
        </c:rich>
      </c:tx>
      <c:layout>
        <c:manualLayout>
          <c:xMode val="edge"/>
          <c:yMode val="edge"/>
          <c:x val="0.30215137887566712"/>
          <c:y val="4.044566666082805E-2"/>
        </c:manualLayout>
      </c:layout>
      <c:overlay val="0"/>
    </c:title>
    <c:autoTitleDeleted val="0"/>
    <c:view3D>
      <c:rotX val="40"/>
      <c:rotY val="182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8092626986898663E-3"/>
          <c:y val="0.29021533336624183"/>
          <c:w val="0.45732586922510104"/>
          <c:h val="0.6333449044033230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 бюджета на 2026 (127673,667 руб)</c:v>
                </c:pt>
              </c:strCache>
            </c:strRef>
          </c:tx>
          <c:dPt>
            <c:idx val="0"/>
            <c:bubble3D val="0"/>
            <c:explosion val="1"/>
            <c:extLst xmlns:c16r2="http://schemas.microsoft.com/office/drawing/2015/06/chart">
              <c:ext xmlns:c16="http://schemas.microsoft.com/office/drawing/2014/chart" uri="{C3380CC4-5D6E-409C-BE32-E72D297353CC}">
                <c16:uniqueId val="{00000004-DA2D-48E9-B907-552367386EF7}"/>
              </c:ext>
            </c:extLst>
          </c:dPt>
          <c:dPt>
            <c:idx val="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DA2D-48E9-B907-552367386EF7}"/>
              </c:ext>
            </c:extLst>
          </c:dPt>
          <c:dPt>
            <c:idx val="2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DA2D-48E9-B907-552367386EF7}"/>
              </c:ext>
            </c:extLst>
          </c:dPt>
          <c:dPt>
            <c:idx val="3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DA2D-48E9-B907-552367386EF7}"/>
              </c:ext>
            </c:extLst>
          </c:dPt>
          <c:dPt>
            <c:idx val="4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DA2D-48E9-B907-552367386EF7}"/>
              </c:ext>
            </c:extLst>
          </c:dPt>
          <c:dPt>
            <c:idx val="5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DA2D-48E9-B907-552367386EF7}"/>
              </c:ext>
            </c:extLst>
          </c:dPt>
          <c:dPt>
            <c:idx val="6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7-DA2D-48E9-B907-552367386EF7}"/>
              </c:ext>
            </c:extLst>
          </c:dPt>
          <c:dPt>
            <c:idx val="7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8-DA2D-48E9-B907-552367386EF7}"/>
              </c:ext>
            </c:extLst>
          </c:dPt>
          <c:dPt>
            <c:idx val="8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9-DA2D-48E9-B907-552367386EF7}"/>
              </c:ext>
            </c:extLst>
          </c:dPt>
          <c:dPt>
            <c:idx val="9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A-DA2D-48E9-B907-552367386EF7}"/>
              </c:ext>
            </c:extLst>
          </c:dPt>
          <c:dLbls>
            <c:dLbl>
              <c:idx val="0"/>
              <c:layout>
                <c:manualLayout>
                  <c:x val="8.2472594189838377E-2"/>
                  <c:y val="1.3086561688399652E-2"/>
                </c:manualLayout>
              </c:layout>
              <c:tx>
                <c:rich>
                  <a:bodyPr rot="0" vert="horz"/>
                  <a:lstStyle/>
                  <a:p>
                    <a:pPr>
                      <a:defRPr/>
                    </a:pPr>
                    <a:r>
                      <a:rPr lang="en-US" dirty="0"/>
                      <a:t>37,03%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DA2D-48E9-B907-552367386EF7}"/>
                </c:ext>
              </c:extLst>
            </c:dLbl>
            <c:dLbl>
              <c:idx val="1"/>
              <c:layout>
                <c:manualLayout>
                  <c:x val="-1.1868912805291617E-2"/>
                  <c:y val="-2.260307673689458E-2"/>
                </c:manualLayout>
              </c:layout>
              <c:tx>
                <c:rich>
                  <a:bodyPr rot="0" vert="horz"/>
                  <a:lstStyle/>
                  <a:p>
                    <a:pPr>
                      <a:defRPr/>
                    </a:pPr>
                    <a:r>
                      <a:rPr lang="en-US"/>
                      <a:t>6%</a:t>
                    </a:r>
                  </a:p>
                </c:rich>
              </c:tx>
              <c:numFmt formatCode="0.00%" sourceLinked="0"/>
              <c:spPr/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DA2D-48E9-B907-552367386EF7}"/>
                </c:ext>
              </c:extLst>
            </c:dLbl>
            <c:dLbl>
              <c:idx val="2"/>
              <c:layout>
                <c:manualLayout>
                  <c:x val="1.8063617058526771E-2"/>
                  <c:y val="-2.7181398814973847E-3"/>
                </c:manualLayout>
              </c:layout>
              <c:tx>
                <c:rich>
                  <a:bodyPr rot="0" vert="horz"/>
                  <a:lstStyle/>
                  <a:p>
                    <a:pPr>
                      <a:defRPr/>
                    </a:pPr>
                    <a:r>
                      <a:rPr lang="en-US"/>
                      <a:t>19,04%</a:t>
                    </a:r>
                  </a:p>
                </c:rich>
              </c:tx>
              <c:numFmt formatCode="0.00%" sourceLinked="0"/>
              <c:spPr/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A2D-48E9-B907-552367386EF7}"/>
                </c:ext>
              </c:extLst>
            </c:dLbl>
            <c:dLbl>
              <c:idx val="3"/>
              <c:layout>
                <c:manualLayout>
                  <c:x val="-8.1408447272728349E-2"/>
                  <c:y val="5.2706754585567304E-2"/>
                </c:manualLayout>
              </c:layout>
              <c:tx>
                <c:rich>
                  <a:bodyPr rot="0" vert="horz"/>
                  <a:lstStyle/>
                  <a:p>
                    <a:pPr>
                      <a:defRPr/>
                    </a:pPr>
                    <a:r>
                      <a:rPr lang="ru-RU" dirty="0" smtClean="0"/>
                      <a:t>42,31%</a:t>
                    </a:r>
                  </a:p>
                </c:rich>
              </c:tx>
              <c:numFmt formatCode="0.00%" sourceLinked="0"/>
              <c:spPr/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A2D-48E9-B907-552367386EF7}"/>
                </c:ext>
              </c:extLst>
            </c:dLbl>
            <c:dLbl>
              <c:idx val="4"/>
              <c:layout/>
              <c:tx>
                <c:rich>
                  <a:bodyPr rot="0" vert="horz"/>
                  <a:lstStyle/>
                  <a:p>
                    <a:pPr>
                      <a:defRPr/>
                    </a:pPr>
                    <a:r>
                      <a:rPr lang="en-US"/>
                      <a:t>0,10%</a:t>
                    </a:r>
                  </a:p>
                </c:rich>
              </c:tx>
              <c:numFmt formatCode="0.00%" sourceLinked="0"/>
              <c:spPr/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DA2D-48E9-B907-552367386EF7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1100" dirty="0"/>
                      <a:t>5,36%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DA2D-48E9-B907-552367386EF7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/>
                      <a:t>0,48%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DA2D-48E9-B907-552367386EF7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z="1100" dirty="0"/>
                      <a:t>0%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DA2D-48E9-B907-552367386EF7}"/>
                </c:ext>
              </c:extLst>
            </c:dLbl>
            <c:dLbl>
              <c:idx val="9"/>
              <c:layout>
                <c:manualLayout>
                  <c:x val="-5.3389517716535492E-4"/>
                  <c:y val="3.0219793908723425E-2"/>
                </c:manualLayout>
              </c:layout>
              <c:numFmt formatCode="0.00%" sourceLinked="0"/>
              <c:spPr/>
              <c:txPr>
                <a:bodyPr rot="0" vert="horz"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A2D-48E9-B907-552367386EF7}"/>
                </c:ext>
              </c:extLst>
            </c:dLbl>
            <c:numFmt formatCode="0.00%" sourceLinked="0"/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Общегосударственные вопросы (49 884,179 тыс. руб)</c:v>
                </c:pt>
                <c:pt idx="1">
                  <c:v>Национальная безопасность (3 457,251 тыс. руб)</c:v>
                </c:pt>
                <c:pt idx="2">
                  <c:v>Национальная экономика (6 237,863 тыс. руб)</c:v>
                </c:pt>
                <c:pt idx="3">
                  <c:v>ЖКХ (52 215,909 тыс. руб)</c:v>
                </c:pt>
                <c:pt idx="4">
                  <c:v>Образование (70, 000 тыс. руб)</c:v>
                </c:pt>
                <c:pt idx="5">
                  <c:v>Культура, кинематография (11 244,896 тыс. руб)</c:v>
                </c:pt>
                <c:pt idx="6">
                  <c:v>Физическая культура и спорт (300, 000 тыс. руб)</c:v>
                </c:pt>
              </c:strCache>
            </c:strRef>
          </c:cat>
          <c:val>
            <c:numRef>
              <c:f>Лист1!$B$2:$B$8</c:f>
              <c:numCache>
                <c:formatCode>#,##0.000\ _₽</c:formatCode>
                <c:ptCount val="7"/>
                <c:pt idx="0">
                  <c:v>49884.178999999996</c:v>
                </c:pt>
                <c:pt idx="1">
                  <c:v>3457.2510000000002</c:v>
                </c:pt>
                <c:pt idx="2">
                  <c:v>6237.8630000000003</c:v>
                </c:pt>
                <c:pt idx="3">
                  <c:v>52215.909</c:v>
                </c:pt>
                <c:pt idx="4">
                  <c:v>70</c:v>
                </c:pt>
                <c:pt idx="5">
                  <c:v>11244.896000000001</c:v>
                </c:pt>
                <c:pt idx="6">
                  <c:v>300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A2D-48E9-B907-552367386EF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Лист1!$A$2:$A$8</c:f>
              <c:strCache>
                <c:ptCount val="7"/>
                <c:pt idx="0">
                  <c:v>Общегосударственные вопросы (49 884,179 тыс. руб)</c:v>
                </c:pt>
                <c:pt idx="1">
                  <c:v>Национальная безопасность (3 457,251 тыс. руб)</c:v>
                </c:pt>
                <c:pt idx="2">
                  <c:v>Национальная экономика (6 237,863 тыс. руб)</c:v>
                </c:pt>
                <c:pt idx="3">
                  <c:v>ЖКХ (52 215,909 тыс. руб)</c:v>
                </c:pt>
                <c:pt idx="4">
                  <c:v>Образование (70, 000 тыс. руб)</c:v>
                </c:pt>
                <c:pt idx="5">
                  <c:v>Культура, кинематография (11 244,896 тыс. руб)</c:v>
                </c:pt>
                <c:pt idx="6">
                  <c:v>Физическая культура и спорт (300, 000 тыс. руб)</c:v>
                </c:pt>
              </c:strCache>
            </c:strRef>
          </c:cat>
          <c:val>
            <c:numRef>
              <c:f>Лист1!$C$2:$C$8</c:f>
              <c:numCache>
                <c:formatCode>0.00%</c:formatCode>
                <c:ptCount val="7"/>
                <c:pt idx="0">
                  <c:v>0.4042147264156617</c:v>
                </c:pt>
                <c:pt idx="1">
                  <c:v>2.8014328292649118E-2</c:v>
                </c:pt>
                <c:pt idx="2">
                  <c:v>5.0545807037605632E-2</c:v>
                </c:pt>
                <c:pt idx="3">
                  <c:v>0.42310888530369695</c:v>
                </c:pt>
                <c:pt idx="4">
                  <c:v>5.6721452404972562E-4</c:v>
                </c:pt>
                <c:pt idx="5">
                  <c:v>9.1118119037552348E-2</c:v>
                </c:pt>
                <c:pt idx="6">
                  <c:v>2.4309193887845386E-3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45730653278137123"/>
          <c:y val="0.19627565473413344"/>
          <c:w val="0.53905604722429412"/>
          <c:h val="0.76460016910747242"/>
        </c:manualLayout>
      </c:layout>
      <c:overlay val="0"/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zero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solidFill>
                  <a:schemeClr val="tx1"/>
                </a:solidFill>
              </a:rPr>
              <a:t>Расходы бюджета на 2028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i="1" dirty="0" smtClean="0">
                <a:solidFill>
                  <a:schemeClr val="tx1"/>
                </a:solidFill>
              </a:rPr>
              <a:t>(135</a:t>
            </a:r>
            <a:r>
              <a:rPr lang="ru-RU" sz="2000" i="1" baseline="0" dirty="0" smtClean="0">
                <a:solidFill>
                  <a:schemeClr val="tx1"/>
                </a:solidFill>
              </a:rPr>
              <a:t> 176,302 </a:t>
            </a:r>
            <a:r>
              <a:rPr lang="ru-RU" sz="2000" i="1" dirty="0" smtClean="0">
                <a:solidFill>
                  <a:schemeClr val="tx1"/>
                </a:solidFill>
              </a:rPr>
              <a:t>руб</a:t>
            </a:r>
            <a:r>
              <a:rPr lang="ru-RU" sz="2000" i="1" dirty="0">
                <a:solidFill>
                  <a:schemeClr val="tx1"/>
                </a:solidFill>
              </a:rPr>
              <a:t>.)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252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6408172367125982"/>
          <c:y val="0.5590972586759988"/>
          <c:w val="0.68331216166338582"/>
          <c:h val="0.4409027413240011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 бюджета на 2024(2 970 132 руб)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DA2D-48E9-B907-552367386EF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DA2D-48E9-B907-552367386EF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A2D-48E9-B907-552367386EF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A2D-48E9-B907-552367386EF7}"/>
              </c:ext>
            </c:extLst>
          </c:dPt>
          <c:dPt>
            <c:idx val="4"/>
            <c:bubble3D val="0"/>
            <c:explosion val="15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A2D-48E9-B907-552367386EF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DA2D-48E9-B907-552367386EF7}"/>
              </c:ext>
            </c:extLst>
          </c:dPt>
          <c:dPt>
            <c:idx val="6"/>
            <c:bubble3D val="0"/>
            <c:explosion val="11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A2D-48E9-B907-552367386EF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DA2D-48E9-B907-552367386EF7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A2D-48E9-B907-552367386EF7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DA2D-48E9-B907-552367386EF7}"/>
              </c:ext>
            </c:extLst>
          </c:dPt>
          <c:dLbls>
            <c:dLbl>
              <c:idx val="0"/>
              <c:layout>
                <c:manualLayout>
                  <c:x val="0.11988275182424492"/>
                  <c:y val="3.172168595397559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35,1%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DA2D-48E9-B907-552367386EF7}"/>
                </c:ext>
              </c:extLst>
            </c:dLbl>
            <c:dLbl>
              <c:idx val="1"/>
              <c:layout>
                <c:manualLayout>
                  <c:x val="-5.8275612236814642E-2"/>
                  <c:y val="-1.260054222056143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100" b="1" dirty="0">
                        <a:solidFill>
                          <a:schemeClr val="tx1"/>
                        </a:solidFill>
                      </a:rPr>
                      <a:t>4,9</a:t>
                    </a:r>
                    <a:r>
                      <a:rPr lang="en-US" dirty="0">
                        <a:solidFill>
                          <a:schemeClr val="tx1"/>
                        </a:solidFill>
                      </a:rPr>
                      <a:t>%</a:t>
                    </a:r>
                    <a:endParaRPr lang="en-US" dirty="0">
                      <a:solidFill>
                        <a:srgbClr val="00B05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DA2D-48E9-B907-552367386EF7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100" b="1" dirty="0">
                        <a:solidFill>
                          <a:schemeClr val="tx1"/>
                        </a:solidFill>
                      </a:rPr>
                      <a:t>1</a:t>
                    </a:r>
                    <a:r>
                      <a:rPr lang="ru-RU" sz="1100" b="1" dirty="0">
                        <a:solidFill>
                          <a:schemeClr val="tx1"/>
                        </a:solidFill>
                      </a:rPr>
                      <a:t>7</a:t>
                    </a:r>
                    <a:r>
                      <a:rPr lang="en-US" sz="1100" b="1" dirty="0">
                        <a:solidFill>
                          <a:schemeClr val="tx1"/>
                        </a:solidFill>
                      </a:rPr>
                      <a:t>,4</a:t>
                    </a:r>
                    <a:r>
                      <a:rPr lang="en-US" dirty="0">
                        <a:solidFill>
                          <a:schemeClr val="tx1"/>
                        </a:solidFill>
                      </a:rPr>
                      <a:t>%</a:t>
                    </a:r>
                    <a:endParaRPr lang="en-US" dirty="0">
                      <a:solidFill>
                        <a:schemeClr val="accent3">
                          <a:lumMod val="75000"/>
                        </a:schemeClr>
                      </a:solidFill>
                    </a:endParaRP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A2D-48E9-B907-552367386EF7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tx1"/>
                        </a:solidFill>
                      </a:rPr>
                      <a:t>29,8%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A2D-48E9-B907-552367386EF7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tx1"/>
                        </a:solidFill>
                      </a:rPr>
                      <a:t>0,1%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DA2D-48E9-B907-552367386EF7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/>
                      <a:t>5,2%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DA2D-48E9-B907-552367386EF7}"/>
                </c:ext>
              </c:extLst>
            </c:dLbl>
            <c:dLbl>
              <c:idx val="6"/>
              <c:layout>
                <c:manualLayout>
                  <c:x val="-2.0510119340551181E-3"/>
                  <c:y val="-6.9064450277048703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tx1"/>
                        </a:solidFill>
                      </a:rPr>
                      <a:t>0,4%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DA2D-48E9-B907-552367386EF7}"/>
                </c:ext>
              </c:extLst>
            </c:dLbl>
            <c:dLbl>
              <c:idx val="7"/>
              <c:layout>
                <c:manualLayout>
                  <c:x val="-1.7700654413353403E-2"/>
                  <c:y val="6.1714220148990544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A2D-48E9-B907-552367386E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Общегосударственные вопросы (48 784,179руб)</c:v>
                </c:pt>
                <c:pt idx="1">
                  <c:v>Национальная безопасность (3 939,931 руб)</c:v>
                </c:pt>
                <c:pt idx="2">
                  <c:v>Национальная экономика (2 624,349 руб)</c:v>
                </c:pt>
                <c:pt idx="3">
                  <c:v>ЖКХ (56 244,129 руб)</c:v>
                </c:pt>
                <c:pt idx="4">
                  <c:v>Образование (70, 000 руб)</c:v>
                </c:pt>
                <c:pt idx="5">
                  <c:v>Культура, кинематография (12 501,976 руб)</c:v>
                </c:pt>
                <c:pt idx="6">
                  <c:v>Физическая культура и спорт (300, 000 руб)</c:v>
                </c:pt>
              </c:strCache>
            </c:strRef>
          </c:cat>
          <c:val>
            <c:numRef>
              <c:f>Лист1!$B$2:$B$8</c:f>
              <c:numCache>
                <c:formatCode>_-* #,##0.000\ _₽_-;\-* #,##0.000\ _₽_-;_-* "-"???\ _₽_-;_-@_-</c:formatCode>
                <c:ptCount val="7"/>
                <c:pt idx="0">
                  <c:v>48784.178999999996</c:v>
                </c:pt>
                <c:pt idx="1">
                  <c:v>3939.931</c:v>
                </c:pt>
                <c:pt idx="2">
                  <c:v>2624.3490000000002</c:v>
                </c:pt>
                <c:pt idx="3">
                  <c:v>56244.129000000001</c:v>
                </c:pt>
                <c:pt idx="4">
                  <c:v>70</c:v>
                </c:pt>
                <c:pt idx="5">
                  <c:v>12501.976000000001</c:v>
                </c:pt>
                <c:pt idx="6">
                  <c:v>300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A2D-48E9-B907-552367386EF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1135888287401573"/>
          <c:y val="9.8314814814814813E-2"/>
          <c:w val="0.80810500738188973"/>
          <c:h val="0.441355497229513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solidFill>
                  <a:schemeClr val="tx1"/>
                </a:solidFill>
              </a:rPr>
              <a:t>Расходы бюджета на 2027 </a:t>
            </a:r>
            <a:r>
              <a:rPr lang="ru-RU" sz="2000" i="1" dirty="0" smtClean="0">
                <a:solidFill>
                  <a:schemeClr val="tx1"/>
                </a:solidFill>
              </a:rPr>
              <a:t>(127</a:t>
            </a:r>
            <a:r>
              <a:rPr lang="ru-RU" sz="2000" i="1" baseline="0" dirty="0" smtClean="0">
                <a:solidFill>
                  <a:schemeClr val="tx1"/>
                </a:solidFill>
              </a:rPr>
              <a:t> 673,667 </a:t>
            </a:r>
            <a:r>
              <a:rPr lang="ru-RU" sz="2000" i="1" dirty="0" smtClean="0">
                <a:solidFill>
                  <a:schemeClr val="tx1"/>
                </a:solidFill>
              </a:rPr>
              <a:t>руб</a:t>
            </a:r>
            <a:r>
              <a:rPr lang="ru-RU" sz="2000" i="1" dirty="0">
                <a:solidFill>
                  <a:schemeClr val="tx1"/>
                </a:solidFill>
              </a:rPr>
              <a:t>.)</a:t>
            </a:r>
          </a:p>
        </c:rich>
      </c:tx>
      <c:layout>
        <c:manualLayout>
          <c:xMode val="edge"/>
          <c:yMode val="edge"/>
          <c:x val="0.12612139094977151"/>
          <c:y val="7.8766956021524472E-3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252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646370023419204"/>
          <c:y val="0.43199540191229768"/>
          <c:w val="0.87353629976580793"/>
          <c:h val="0.5680045980877023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 бюджета на 2023 </c:v>
                </c:pt>
              </c:strCache>
            </c:strRef>
          </c:tx>
          <c:explosion val="14"/>
          <c:dPt>
            <c:idx val="0"/>
            <c:bubble3D val="0"/>
            <c:explosion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DA2D-48E9-B907-552367386EF7}"/>
              </c:ext>
            </c:extLst>
          </c:dPt>
          <c:dPt>
            <c:idx val="1"/>
            <c:bubble3D val="0"/>
            <c:explosion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DA2D-48E9-B907-552367386EF7}"/>
              </c:ext>
            </c:extLst>
          </c:dPt>
          <c:dPt>
            <c:idx val="2"/>
            <c:bubble3D val="0"/>
            <c:explosion val="3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A2D-48E9-B907-552367386EF7}"/>
              </c:ext>
            </c:extLst>
          </c:dPt>
          <c:dPt>
            <c:idx val="3"/>
            <c:bubble3D val="0"/>
            <c:explosion val="12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A2D-48E9-B907-552367386EF7}"/>
              </c:ext>
            </c:extLst>
          </c:dPt>
          <c:dPt>
            <c:idx val="4"/>
            <c:bubble3D val="0"/>
            <c:explosion val="25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A2D-48E9-B907-552367386EF7}"/>
              </c:ext>
            </c:extLst>
          </c:dPt>
          <c:dPt>
            <c:idx val="5"/>
            <c:bubble3D val="0"/>
            <c:explosion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DA2D-48E9-B907-552367386EF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A2D-48E9-B907-552367386EF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DA2D-48E9-B907-552367386EF7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A2D-48E9-B907-552367386EF7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DA2D-48E9-B907-552367386EF7}"/>
              </c:ext>
            </c:extLst>
          </c:dPt>
          <c:dLbls>
            <c:dLbl>
              <c:idx val="0"/>
              <c:layout>
                <c:manualLayout>
                  <c:x val="0.11988275182424492"/>
                  <c:y val="3.172168595397559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36,51%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DA2D-48E9-B907-552367386EF7}"/>
                </c:ext>
              </c:extLst>
            </c:dLbl>
            <c:dLbl>
              <c:idx val="1"/>
              <c:layout>
                <c:manualLayout>
                  <c:x val="-5.8275612236814642E-2"/>
                  <c:y val="-1.260054222056143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100" b="1" dirty="0">
                        <a:solidFill>
                          <a:schemeClr val="tx1"/>
                        </a:solidFill>
                      </a:rPr>
                      <a:t>5,96</a:t>
                    </a:r>
                    <a:r>
                      <a:rPr lang="en-US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DA2D-48E9-B907-552367386EF7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100" b="1" dirty="0">
                        <a:solidFill>
                          <a:schemeClr val="tx1"/>
                        </a:solidFill>
                      </a:rPr>
                      <a:t>18,39</a:t>
                    </a:r>
                    <a:r>
                      <a:rPr lang="en-US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A2D-48E9-B907-552367386EF7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pPr>
                      <a:defRPr sz="1100" b="1">
                        <a:solidFill>
                          <a:schemeClr val="bg1"/>
                        </a:solidFill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28,30%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A2D-48E9-B907-552367386EF7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pPr>
                      <a:defRPr sz="1100" b="1">
                        <a:solidFill>
                          <a:schemeClr val="bg1"/>
                        </a:solidFill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0,09%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DA2D-48E9-B907-552367386EF7}"/>
                </c:ext>
              </c:extLst>
            </c:dLbl>
            <c:dLbl>
              <c:idx val="5"/>
              <c:layout>
                <c:manualLayout>
                  <c:x val="8.4957705889257606E-2"/>
                  <c:y val="-6.634922136228070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5,46%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DA2D-48E9-B907-552367386EF7}"/>
                </c:ext>
              </c:extLst>
            </c:dLbl>
            <c:dLbl>
              <c:idx val="6"/>
              <c:layout>
                <c:manualLayout>
                  <c:x val="-5.9775715064112386E-3"/>
                  <c:y val="-3.1556554441843861E-2"/>
                </c:manualLayout>
              </c:layout>
              <c:tx>
                <c:rich>
                  <a:bodyPr/>
                  <a:lstStyle/>
                  <a:p>
                    <a:pPr>
                      <a:defRPr sz="1100" b="1">
                        <a:solidFill>
                          <a:schemeClr val="tx1"/>
                        </a:solidFill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0,46%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DA2D-48E9-B907-552367386EF7}"/>
                </c:ext>
              </c:extLst>
            </c:dLbl>
            <c:dLbl>
              <c:idx val="7"/>
              <c:layout>
                <c:manualLayout>
                  <c:x val="-1.7700654413353403E-2"/>
                  <c:y val="6.1714220148990561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A2D-48E9-B907-552367386EF7}"/>
                </c:ext>
              </c:extLst>
            </c:dLbl>
            <c:dLbl>
              <c:idx val="8"/>
              <c:layout>
                <c:manualLayout>
                  <c:x val="-9.5685281780525516E-3"/>
                  <c:y val="-3.9341458630679886E-2"/>
                </c:manualLayout>
              </c:layout>
              <c:tx>
                <c:rich>
                  <a:bodyPr/>
                  <a:lstStyle/>
                  <a:p>
                    <a:pPr>
                      <a:defRPr sz="1100" b="1">
                        <a:solidFill>
                          <a:schemeClr val="bg1"/>
                        </a:solidFill>
                      </a:defRPr>
                    </a:pPr>
                    <a:r>
                      <a:rPr lang="en-US" sz="1100" b="1" dirty="0">
                        <a:solidFill>
                          <a:schemeClr val="accent3">
                            <a:lumMod val="50000"/>
                          </a:schemeClr>
                        </a:solidFill>
                      </a:rPr>
                      <a:t>2</a:t>
                    </a:r>
                    <a:r>
                      <a:rPr lang="en-US" dirty="0">
                        <a:solidFill>
                          <a:schemeClr val="accent3">
                            <a:lumMod val="50000"/>
                          </a:schemeClr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DA2D-48E9-B907-552367386E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Общегосударственные вопросы (48 784,179 т.руб)</c:v>
                </c:pt>
                <c:pt idx="1">
                  <c:v>Национальная безопасность (3 587,694 т.руб)</c:v>
                </c:pt>
                <c:pt idx="2">
                  <c:v>Национальная экономика (5 624,504 руб)</c:v>
                </c:pt>
                <c:pt idx="3">
                  <c:v>ЖКХ (50 105,126 руб)</c:v>
                </c:pt>
                <c:pt idx="4">
                  <c:v>Образование (70, 000 руб)</c:v>
                </c:pt>
                <c:pt idx="5">
                  <c:v>Культура, кинематография ( 11 244,896 руб)</c:v>
                </c:pt>
                <c:pt idx="6">
                  <c:v>Физическая культура и спорт (300, 000 т.руб)</c:v>
                </c:pt>
                <c:pt idx="7">
                  <c:v>Социальное обеспечение населения (4 242,727 т.руб)</c:v>
                </c:pt>
              </c:strCache>
            </c:strRef>
          </c:cat>
          <c:val>
            <c:numRef>
              <c:f>Лист1!$B$2:$B$9</c:f>
              <c:numCache>
                <c:formatCode>_-* #,##0.000\ _₽_-;\-* #,##0.000\ _₽_-;_-* "-"???\ _₽_-;_-@_-</c:formatCode>
                <c:ptCount val="8"/>
                <c:pt idx="0">
                  <c:v>48784.178999999996</c:v>
                </c:pt>
                <c:pt idx="1">
                  <c:v>3587.694</c:v>
                </c:pt>
                <c:pt idx="2">
                  <c:v>5624.5039999999999</c:v>
                </c:pt>
                <c:pt idx="3">
                  <c:v>50105.125999999997</c:v>
                </c:pt>
                <c:pt idx="4">
                  <c:v>70</c:v>
                </c:pt>
                <c:pt idx="5">
                  <c:v>11244.896000000001</c:v>
                </c:pt>
                <c:pt idx="6">
                  <c:v>300</c:v>
                </c:pt>
                <c:pt idx="7">
                  <c:v>4242.7470000000003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A2D-48E9-B907-552367386EF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бюджета на 2024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Общегосударственные вопросы (48 784,179 т.руб)</c:v>
                </c:pt>
                <c:pt idx="1">
                  <c:v>Национальная безопасность (3 587,694 т.руб)</c:v>
                </c:pt>
                <c:pt idx="2">
                  <c:v>Национальная экономика (5 624,504 руб)</c:v>
                </c:pt>
                <c:pt idx="3">
                  <c:v>ЖКХ (50 105,126 руб)</c:v>
                </c:pt>
                <c:pt idx="4">
                  <c:v>Образование (70, 000 руб)</c:v>
                </c:pt>
                <c:pt idx="5">
                  <c:v>Культура, кинематография ( 11 244,896 руб)</c:v>
                </c:pt>
                <c:pt idx="6">
                  <c:v>Физическая культура и спорт (300, 000 т.руб)</c:v>
                </c:pt>
                <c:pt idx="7">
                  <c:v>Социальное обеспечение населения (4 242,727 т.руб)</c:v>
                </c:pt>
              </c:strCache>
            </c:strRef>
          </c:cat>
          <c:val>
            <c:numRef>
              <c:f>Лист1!$C$2:$C$9</c:f>
              <c:numCache>
                <c:formatCode>0.00</c:formatCode>
                <c:ptCount val="8"/>
                <c:pt idx="0">
                  <c:v>38.210055484659961</c:v>
                </c:pt>
                <c:pt idx="1">
                  <c:v>2.8100500943550091</c:v>
                </c:pt>
                <c:pt idx="2">
                  <c:v>4.4053751506957184</c:v>
                </c:pt>
                <c:pt idx="3">
                  <c:v>39.244683087233639</c:v>
                </c:pt>
                <c:pt idx="4">
                  <c:v>5.4827280867557449E-2</c:v>
                </c:pt>
                <c:pt idx="5">
                  <c:v>8.8075295902639024</c:v>
                </c:pt>
                <c:pt idx="6">
                  <c:v>0.23497406086096045</c:v>
                </c:pt>
                <c:pt idx="7">
                  <c:v>3.3231183059855249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48CF-4BD2-8DFA-500BF41713C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1FB88A-2453-4DA7-A304-68B8F48A59E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6E29084-A099-4F1B-97CD-C9B45621CD62}">
      <dgm:prSet/>
      <dgm:spPr/>
      <dgm:t>
        <a:bodyPr/>
        <a:lstStyle/>
        <a:p>
          <a:pPr rtl="0"/>
          <a:r>
            <a:rPr lang="ru-RU" b="1"/>
            <a:t>БЮДЖЕТ</a:t>
          </a:r>
          <a:r>
            <a:rPr lang="ru-RU"/>
            <a:t> </a:t>
          </a:r>
          <a:br>
            <a:rPr lang="ru-RU"/>
          </a:br>
          <a:r>
            <a:rPr lang="ru-RU" b="1"/>
            <a:t>Добровского сельского поселения</a:t>
          </a:r>
          <a:br>
            <a:rPr lang="ru-RU" b="1"/>
          </a:br>
          <a:r>
            <a:rPr lang="ru-RU" b="1"/>
            <a:t>на 2026 год</a:t>
          </a:r>
          <a:r>
            <a:rPr lang="ru-RU"/>
            <a:t> </a:t>
          </a:r>
          <a:r>
            <a:rPr lang="ru-RU" b="1"/>
            <a:t>и на плановый период 2027-2028 годы</a:t>
          </a:r>
          <a:endParaRPr lang="ru-RU"/>
        </a:p>
      </dgm:t>
    </dgm:pt>
    <dgm:pt modelId="{6E2167F7-CAD2-4F20-AC63-08AC9450F665}" type="parTrans" cxnId="{31DA5BA3-C89D-4EA1-9323-F948652FEA55}">
      <dgm:prSet/>
      <dgm:spPr/>
      <dgm:t>
        <a:bodyPr/>
        <a:lstStyle/>
        <a:p>
          <a:endParaRPr lang="ru-RU"/>
        </a:p>
      </dgm:t>
    </dgm:pt>
    <dgm:pt modelId="{EDDF2850-7DAB-4B41-BCA1-423387E3A677}" type="sibTrans" cxnId="{31DA5BA3-C89D-4EA1-9323-F948652FEA55}">
      <dgm:prSet/>
      <dgm:spPr/>
      <dgm:t>
        <a:bodyPr/>
        <a:lstStyle/>
        <a:p>
          <a:endParaRPr lang="ru-RU"/>
        </a:p>
      </dgm:t>
    </dgm:pt>
    <dgm:pt modelId="{7B0A8C6C-1987-45DF-B0B4-EEC8DA59D481}" type="pres">
      <dgm:prSet presAssocID="{C61FB88A-2453-4DA7-A304-68B8F48A59E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B0AEB6-5582-403D-9D98-65C4A202F713}" type="pres">
      <dgm:prSet presAssocID="{E6E29084-A099-4F1B-97CD-C9B45621CD62}" presName="composite" presStyleCnt="0"/>
      <dgm:spPr/>
    </dgm:pt>
    <dgm:pt modelId="{BFB399C6-8018-4451-9A23-AD376DB2FAF0}" type="pres">
      <dgm:prSet presAssocID="{E6E29084-A099-4F1B-97CD-C9B45621CD62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E70474-594F-40B0-81D3-17F0A28E1B49}" type="pres">
      <dgm:prSet presAssocID="{E6E29084-A099-4F1B-97CD-C9B45621CD62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C65D4403-1629-4ACA-8D61-656C37994CAB}" type="presOf" srcId="{E6E29084-A099-4F1B-97CD-C9B45621CD62}" destId="{BFB399C6-8018-4451-9A23-AD376DB2FAF0}" srcOrd="0" destOrd="0" presId="urn:microsoft.com/office/officeart/2005/8/layout/hList1"/>
    <dgm:cxn modelId="{31DA5BA3-C89D-4EA1-9323-F948652FEA55}" srcId="{C61FB88A-2453-4DA7-A304-68B8F48A59EA}" destId="{E6E29084-A099-4F1B-97CD-C9B45621CD62}" srcOrd="0" destOrd="0" parTransId="{6E2167F7-CAD2-4F20-AC63-08AC9450F665}" sibTransId="{EDDF2850-7DAB-4B41-BCA1-423387E3A677}"/>
    <dgm:cxn modelId="{598D45C0-9555-45C4-A87E-74C4CBA06517}" type="presOf" srcId="{C61FB88A-2453-4DA7-A304-68B8F48A59EA}" destId="{7B0A8C6C-1987-45DF-B0B4-EEC8DA59D481}" srcOrd="0" destOrd="0" presId="urn:microsoft.com/office/officeart/2005/8/layout/hList1"/>
    <dgm:cxn modelId="{C1768F51-7D56-4863-80B9-29F4BC0DC2C2}" type="presParOf" srcId="{7B0A8C6C-1987-45DF-B0B4-EEC8DA59D481}" destId="{D9B0AEB6-5582-403D-9D98-65C4A202F713}" srcOrd="0" destOrd="0" presId="urn:microsoft.com/office/officeart/2005/8/layout/hList1"/>
    <dgm:cxn modelId="{10FD38B7-57DA-4047-96D8-641546B9B1F2}" type="presParOf" srcId="{D9B0AEB6-5582-403D-9D98-65C4A202F713}" destId="{BFB399C6-8018-4451-9A23-AD376DB2FAF0}" srcOrd="0" destOrd="0" presId="urn:microsoft.com/office/officeart/2005/8/layout/hList1"/>
    <dgm:cxn modelId="{6E1E4D7B-693B-417E-BE2A-D67C76E539E6}" type="presParOf" srcId="{D9B0AEB6-5582-403D-9D98-65C4A202F713}" destId="{47E70474-594F-40B0-81D3-17F0A28E1B4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F56E77-EC54-4605-B152-E6F385132E65}" type="doc">
      <dgm:prSet loTypeId="urn:microsoft.com/office/officeart/2005/8/layout/balance1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7D43639-633F-4BD1-8611-364A5D08B528}">
      <dgm:prSet phldrT="[Текст]"/>
      <dgm:spPr/>
      <dgm:t>
        <a:bodyPr>
          <a:sp3d extrusionH="57150">
            <a:bevelT h="25400" prst="softRound"/>
          </a:sp3d>
        </a:bodyPr>
        <a:lstStyle/>
        <a:p>
          <a:r>
            <a:rPr lang="ru-RU" dirty="0">
              <a:solidFill>
                <a:schemeClr val="accent2">
                  <a:lumMod val="75000"/>
                </a:schemeClr>
              </a:solidFill>
              <a:latin typeface="Akrobat Black" panose="00000A00000000000000" pitchFamily="50" charset="-52"/>
            </a:rPr>
            <a:t>Расходы</a:t>
          </a:r>
        </a:p>
      </dgm:t>
    </dgm:pt>
    <dgm:pt modelId="{8B4E43BD-B30E-4606-B805-595866E917F0}" type="parTrans" cxnId="{C82050A4-02B2-44D5-AFF0-75CED7F16A73}">
      <dgm:prSet/>
      <dgm:spPr/>
      <dgm:t>
        <a:bodyPr/>
        <a:lstStyle/>
        <a:p>
          <a:endParaRPr lang="ru-RU"/>
        </a:p>
      </dgm:t>
    </dgm:pt>
    <dgm:pt modelId="{B191A35E-38D6-4F27-A845-ADE80AED306A}" type="sibTrans" cxnId="{C82050A4-02B2-44D5-AFF0-75CED7F16A73}">
      <dgm:prSet/>
      <dgm:spPr/>
      <dgm:t>
        <a:bodyPr/>
        <a:lstStyle/>
        <a:p>
          <a:endParaRPr lang="ru-RU"/>
        </a:p>
      </dgm:t>
    </dgm:pt>
    <dgm:pt modelId="{E3396AC7-73BA-4251-BF67-431570F94FFB}">
      <dgm:prSet phldrT="[Текст]"/>
      <dgm:spPr/>
      <dgm:t>
        <a:bodyPr/>
        <a:lstStyle/>
        <a:p>
          <a:endParaRPr lang="ru-RU" dirty="0"/>
        </a:p>
        <a:p>
          <a:endParaRPr lang="ru-RU" dirty="0"/>
        </a:p>
        <a:p>
          <a:endParaRPr lang="ru-RU" dirty="0"/>
        </a:p>
      </dgm:t>
    </dgm:pt>
    <dgm:pt modelId="{930A1F1F-05C5-4FC3-AD65-D2169B47D24F}" type="parTrans" cxnId="{643ECFF2-7C14-440F-97DD-44F98418D487}">
      <dgm:prSet/>
      <dgm:spPr/>
      <dgm:t>
        <a:bodyPr/>
        <a:lstStyle/>
        <a:p>
          <a:endParaRPr lang="ru-RU"/>
        </a:p>
      </dgm:t>
    </dgm:pt>
    <dgm:pt modelId="{46BB354C-956A-4322-99A6-2F35C24B0649}" type="sibTrans" cxnId="{643ECFF2-7C14-440F-97DD-44F98418D487}">
      <dgm:prSet/>
      <dgm:spPr/>
      <dgm:t>
        <a:bodyPr/>
        <a:lstStyle/>
        <a:p>
          <a:endParaRPr lang="ru-RU"/>
        </a:p>
      </dgm:t>
    </dgm:pt>
    <dgm:pt modelId="{344065E7-3BD0-4B22-A19C-A1B0F166D400}">
      <dgm:prSet phldrT="[Текст]"/>
      <dgm:spPr/>
      <dgm:t>
        <a:bodyPr>
          <a:sp3d extrusionH="57150">
            <a:bevelT h="25400" prst="softRound"/>
          </a:sp3d>
        </a:bodyPr>
        <a:lstStyle/>
        <a:p>
          <a:r>
            <a:rPr lang="ru-RU" dirty="0">
              <a:solidFill>
                <a:srgbClr val="557381"/>
              </a:solidFill>
              <a:latin typeface="Akrobat Black" panose="00000A00000000000000" pitchFamily="50" charset="-52"/>
            </a:rPr>
            <a:t>Доходы</a:t>
          </a:r>
        </a:p>
      </dgm:t>
    </dgm:pt>
    <dgm:pt modelId="{15B0D2F1-F19D-4627-99B5-D4BDE1269235}" type="sibTrans" cxnId="{7922126A-8FD7-4C29-A55F-D6883DF43C95}">
      <dgm:prSet/>
      <dgm:spPr/>
      <dgm:t>
        <a:bodyPr/>
        <a:lstStyle/>
        <a:p>
          <a:endParaRPr lang="ru-RU"/>
        </a:p>
      </dgm:t>
    </dgm:pt>
    <dgm:pt modelId="{2777E581-6843-4B75-A6DF-25F4E216849D}" type="parTrans" cxnId="{7922126A-8FD7-4C29-A55F-D6883DF43C95}">
      <dgm:prSet/>
      <dgm:spPr/>
      <dgm:t>
        <a:bodyPr/>
        <a:lstStyle/>
        <a:p>
          <a:endParaRPr lang="ru-RU"/>
        </a:p>
      </dgm:t>
    </dgm:pt>
    <dgm:pt modelId="{B2FFDF0A-A99B-4A75-89B9-7673EBA708C2}">
      <dgm:prSet phldrT="[Текст]"/>
      <dgm:spPr/>
      <dgm:t>
        <a:bodyPr/>
        <a:lstStyle/>
        <a:p>
          <a:endParaRPr lang="ru-RU" dirty="0"/>
        </a:p>
        <a:p>
          <a:endParaRPr lang="ru-RU" dirty="0"/>
        </a:p>
        <a:p>
          <a:endParaRPr lang="ru-RU" dirty="0"/>
        </a:p>
        <a:p>
          <a:endParaRPr lang="ru-RU" dirty="0"/>
        </a:p>
      </dgm:t>
    </dgm:pt>
    <dgm:pt modelId="{4A55C1AE-65F7-49ED-A79A-FB72A0CB31E4}" type="sibTrans" cxnId="{4A17D930-D867-434B-BD78-58C3B6C5EFBF}">
      <dgm:prSet/>
      <dgm:spPr/>
      <dgm:t>
        <a:bodyPr/>
        <a:lstStyle/>
        <a:p>
          <a:endParaRPr lang="ru-RU"/>
        </a:p>
      </dgm:t>
    </dgm:pt>
    <dgm:pt modelId="{9BA8508E-93FB-49B0-A537-6DD9F0E86470}" type="parTrans" cxnId="{4A17D930-D867-434B-BD78-58C3B6C5EFBF}">
      <dgm:prSet/>
      <dgm:spPr/>
      <dgm:t>
        <a:bodyPr/>
        <a:lstStyle/>
        <a:p>
          <a:endParaRPr lang="ru-RU"/>
        </a:p>
      </dgm:t>
    </dgm:pt>
    <dgm:pt modelId="{CE6597F2-771C-45E1-AC81-8F24C9F3A616}">
      <dgm:prSet phldrT="[Текст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ru-RU" dirty="0"/>
        </a:p>
      </dgm:t>
    </dgm:pt>
    <dgm:pt modelId="{3CE2B614-DCB8-41E6-A668-E1601DCAD81D}" type="sibTrans" cxnId="{98B305C9-A1B4-4B58-9337-68F0F22EE39F}">
      <dgm:prSet/>
      <dgm:spPr/>
      <dgm:t>
        <a:bodyPr/>
        <a:lstStyle/>
        <a:p>
          <a:endParaRPr lang="ru-RU"/>
        </a:p>
      </dgm:t>
    </dgm:pt>
    <dgm:pt modelId="{365C8F91-D519-4455-B606-D271AD6F3059}" type="parTrans" cxnId="{98B305C9-A1B4-4B58-9337-68F0F22EE39F}">
      <dgm:prSet/>
      <dgm:spPr/>
      <dgm:t>
        <a:bodyPr/>
        <a:lstStyle/>
        <a:p>
          <a:endParaRPr lang="ru-RU"/>
        </a:p>
      </dgm:t>
    </dgm:pt>
    <dgm:pt modelId="{90AE31A9-B38B-4BF7-A932-FC6EE8D58ADA}">
      <dgm:prSet phldrT="[Текст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endParaRPr lang="ru-RU" dirty="0"/>
        </a:p>
        <a:p>
          <a:endParaRPr lang="ru-RU" dirty="0"/>
        </a:p>
      </dgm:t>
    </dgm:pt>
    <dgm:pt modelId="{531BABD3-3EA2-4748-AA86-B73083B4C35F}" type="sibTrans" cxnId="{13E1B355-C2DF-4391-A960-AC6B3F6BB948}">
      <dgm:prSet/>
      <dgm:spPr/>
      <dgm:t>
        <a:bodyPr/>
        <a:lstStyle/>
        <a:p>
          <a:endParaRPr lang="ru-RU"/>
        </a:p>
      </dgm:t>
    </dgm:pt>
    <dgm:pt modelId="{A2D6F08E-57B9-4090-AD3C-A61A47F9DB16}" type="parTrans" cxnId="{13E1B355-C2DF-4391-A960-AC6B3F6BB948}">
      <dgm:prSet/>
      <dgm:spPr/>
      <dgm:t>
        <a:bodyPr/>
        <a:lstStyle/>
        <a:p>
          <a:endParaRPr lang="ru-RU"/>
        </a:p>
      </dgm:t>
    </dgm:pt>
    <dgm:pt modelId="{65439F6C-1628-41BD-B5A7-B791ACD3F8EC}">
      <dgm:prSet phldrT="[Текст]"/>
      <dgm:spPr/>
      <dgm:t>
        <a:bodyPr/>
        <a:lstStyle/>
        <a:p>
          <a:endParaRPr lang="ru-RU" dirty="0"/>
        </a:p>
        <a:p>
          <a:endParaRPr lang="ru-RU" dirty="0"/>
        </a:p>
      </dgm:t>
    </dgm:pt>
    <dgm:pt modelId="{C00D2B53-98D2-4AD3-A688-8D229DD78053}" type="sibTrans" cxnId="{610BBF36-132A-44B0-93F7-E216211752FA}">
      <dgm:prSet/>
      <dgm:spPr/>
      <dgm:t>
        <a:bodyPr/>
        <a:lstStyle/>
        <a:p>
          <a:endParaRPr lang="ru-RU"/>
        </a:p>
      </dgm:t>
    </dgm:pt>
    <dgm:pt modelId="{DC7243C1-6857-4FF5-BAE4-D5345F0F7655}" type="parTrans" cxnId="{610BBF36-132A-44B0-93F7-E216211752FA}">
      <dgm:prSet/>
      <dgm:spPr/>
      <dgm:t>
        <a:bodyPr/>
        <a:lstStyle/>
        <a:p>
          <a:endParaRPr lang="ru-RU"/>
        </a:p>
      </dgm:t>
    </dgm:pt>
    <dgm:pt modelId="{73556CA5-04EC-412C-8655-DADD403BCF3D}" type="pres">
      <dgm:prSet presAssocID="{50F56E77-EC54-4605-B152-E6F385132E65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36A165D-E652-4C05-85C3-D26AC9A6B807}" type="pres">
      <dgm:prSet presAssocID="{50F56E77-EC54-4605-B152-E6F385132E65}" presName="dummyMaxCanvas" presStyleCnt="0"/>
      <dgm:spPr/>
    </dgm:pt>
    <dgm:pt modelId="{9A3EB4B4-FA4A-48D5-85A9-379BB5CCBD62}" type="pres">
      <dgm:prSet presAssocID="{50F56E77-EC54-4605-B152-E6F385132E65}" presName="parentComposite" presStyleCnt="0"/>
      <dgm:spPr/>
    </dgm:pt>
    <dgm:pt modelId="{F603135C-D9DD-43BA-B3F6-9E04ECB5EBCE}" type="pres">
      <dgm:prSet presAssocID="{50F56E77-EC54-4605-B152-E6F385132E65}" presName="parent1" presStyleLbl="alignAccFollowNode1" presStyleIdx="0" presStyleCnt="4" custLinFactNeighborX="7159" custLinFactNeighborY="2886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96EAC3CF-70EC-4C88-870F-D9244A5C8DBA}" type="pres">
      <dgm:prSet presAssocID="{50F56E77-EC54-4605-B152-E6F385132E65}" presName="parent2" presStyleLbl="alignAccFollowNode1" presStyleIdx="1" presStyleCnt="4" custScaleX="98691" custScaleY="100412" custLinFactNeighborX="-8501" custLinFactNeighborY="1674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68AFCB76-BA34-4A01-BEC3-8AE1FA94F51D}" type="pres">
      <dgm:prSet presAssocID="{50F56E77-EC54-4605-B152-E6F385132E65}" presName="childrenComposite" presStyleCnt="0"/>
      <dgm:spPr/>
    </dgm:pt>
    <dgm:pt modelId="{7778C367-1001-4CD9-AE7A-4AED719BA123}" type="pres">
      <dgm:prSet presAssocID="{50F56E77-EC54-4605-B152-E6F385132E65}" presName="dummyMaxCanvas_ChildArea" presStyleCnt="0"/>
      <dgm:spPr/>
    </dgm:pt>
    <dgm:pt modelId="{892F90A3-553C-4D18-9F55-5E48F0D0C381}" type="pres">
      <dgm:prSet presAssocID="{50F56E77-EC54-4605-B152-E6F385132E65}" presName="fulcrum" presStyleLbl="alignAccFollowNode1" presStyleIdx="2" presStyleCnt="4"/>
      <dgm:spPr/>
    </dgm:pt>
    <dgm:pt modelId="{3DF8833E-CD36-4F71-BD2B-F2CB28FA426E}" type="pres">
      <dgm:prSet presAssocID="{50F56E77-EC54-4605-B152-E6F385132E65}" presName="balance_23" presStyleLbl="alignAccFollowNode1" presStyleIdx="3" presStyleCnt="4" custAng="21360000">
        <dgm:presLayoutVars>
          <dgm:bulletEnabled val="1"/>
        </dgm:presLayoutVars>
      </dgm:prSet>
      <dgm:spPr/>
    </dgm:pt>
    <dgm:pt modelId="{BD2ED8FC-4312-456D-B118-2912EB4F2B1E}" type="pres">
      <dgm:prSet presAssocID="{50F56E77-EC54-4605-B152-E6F385132E65}" presName="right_23_1" presStyleLbl="node1" presStyleIdx="0" presStyleCnt="5" custAng="21360000" custLinFactNeighborX="-23275" custLinFactNeighborY="-4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AD2ABF-C096-477D-A52D-AD5B9366686C}" type="pres">
      <dgm:prSet presAssocID="{50F56E77-EC54-4605-B152-E6F385132E65}" presName="right_23_2" presStyleLbl="node1" presStyleIdx="1" presStyleCnt="5" custLinFactNeighborX="-25329" custLinFactNeighborY="-33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644912-E53A-4499-A03D-7F0195022F02}" type="pres">
      <dgm:prSet presAssocID="{50F56E77-EC54-4605-B152-E6F385132E65}" presName="right_23_3" presStyleLbl="node1" presStyleIdx="2" presStyleCnt="5" custLinFactNeighborX="-12199" custLinFactNeighborY="-279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8C9879-99F3-43EB-A995-86C0D44A23BD}" type="pres">
      <dgm:prSet presAssocID="{50F56E77-EC54-4605-B152-E6F385132E65}" presName="left_23_1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7E255A-7288-4158-A655-F7E6F11388C1}" type="pres">
      <dgm:prSet presAssocID="{50F56E77-EC54-4605-B152-E6F385132E65}" presName="left_23_2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9AA3F5-0B6F-446C-8B79-F77ADD92379D}" type="presOf" srcId="{344065E7-3BD0-4B22-A19C-A1B0F166D400}" destId="{F603135C-D9DD-43BA-B3F6-9E04ECB5EBCE}" srcOrd="0" destOrd="0" presId="urn:microsoft.com/office/officeart/2005/8/layout/balance1"/>
    <dgm:cxn modelId="{13E1B355-C2DF-4391-A960-AC6B3F6BB948}" srcId="{344065E7-3BD0-4B22-A19C-A1B0F166D400}" destId="{90AE31A9-B38B-4BF7-A932-FC6EE8D58ADA}" srcOrd="0" destOrd="0" parTransId="{A2D6F08E-57B9-4090-AD3C-A61A47F9DB16}" sibTransId="{531BABD3-3EA2-4748-AA86-B73083B4C35F}"/>
    <dgm:cxn modelId="{643ECFF2-7C14-440F-97DD-44F98418D487}" srcId="{A7D43639-633F-4BD1-8611-364A5D08B528}" destId="{E3396AC7-73BA-4251-BF67-431570F94FFB}" srcOrd="0" destOrd="0" parTransId="{930A1F1F-05C5-4FC3-AD65-D2169B47D24F}" sibTransId="{46BB354C-956A-4322-99A6-2F35C24B0649}"/>
    <dgm:cxn modelId="{54272959-ED39-41D8-A449-7BDFA58E6FA7}" type="presOf" srcId="{E3396AC7-73BA-4251-BF67-431570F94FFB}" destId="{BD2ED8FC-4312-456D-B118-2912EB4F2B1E}" srcOrd="0" destOrd="0" presId="urn:microsoft.com/office/officeart/2005/8/layout/balance1"/>
    <dgm:cxn modelId="{7922126A-8FD7-4C29-A55F-D6883DF43C95}" srcId="{50F56E77-EC54-4605-B152-E6F385132E65}" destId="{344065E7-3BD0-4B22-A19C-A1B0F166D400}" srcOrd="0" destOrd="0" parTransId="{2777E581-6843-4B75-A6DF-25F4E216849D}" sibTransId="{15B0D2F1-F19D-4627-99B5-D4BDE1269235}"/>
    <dgm:cxn modelId="{610BBF36-132A-44B0-93F7-E216211752FA}" srcId="{A7D43639-633F-4BD1-8611-364A5D08B528}" destId="{65439F6C-1628-41BD-B5A7-B791ACD3F8EC}" srcOrd="2" destOrd="0" parTransId="{DC7243C1-6857-4FF5-BAE4-D5345F0F7655}" sibTransId="{C00D2B53-98D2-4AD3-A688-8D229DD78053}"/>
    <dgm:cxn modelId="{4A17D930-D867-434B-BD78-58C3B6C5EFBF}" srcId="{A7D43639-633F-4BD1-8611-364A5D08B528}" destId="{B2FFDF0A-A99B-4A75-89B9-7673EBA708C2}" srcOrd="1" destOrd="0" parTransId="{9BA8508E-93FB-49B0-A537-6DD9F0E86470}" sibTransId="{4A55C1AE-65F7-49ED-A79A-FB72A0CB31E4}"/>
    <dgm:cxn modelId="{38B9E0DA-C1A9-488F-9D27-E27C9B67CC02}" type="presOf" srcId="{CE6597F2-771C-45E1-AC81-8F24C9F3A616}" destId="{9C7E255A-7288-4158-A655-F7E6F11388C1}" srcOrd="0" destOrd="0" presId="urn:microsoft.com/office/officeart/2005/8/layout/balance1"/>
    <dgm:cxn modelId="{167D870B-3002-401D-B83E-493D1C6875FF}" type="presOf" srcId="{B2FFDF0A-A99B-4A75-89B9-7673EBA708C2}" destId="{9EAD2ABF-C096-477D-A52D-AD5B9366686C}" srcOrd="0" destOrd="0" presId="urn:microsoft.com/office/officeart/2005/8/layout/balance1"/>
    <dgm:cxn modelId="{74B6C742-5561-4203-8E2D-50F99CD901B6}" type="presOf" srcId="{50F56E77-EC54-4605-B152-E6F385132E65}" destId="{73556CA5-04EC-412C-8655-DADD403BCF3D}" srcOrd="0" destOrd="0" presId="urn:microsoft.com/office/officeart/2005/8/layout/balance1"/>
    <dgm:cxn modelId="{FA627469-D687-4033-B201-7190CAF1CE66}" type="presOf" srcId="{90AE31A9-B38B-4BF7-A932-FC6EE8D58ADA}" destId="{678C9879-99F3-43EB-A995-86C0D44A23BD}" srcOrd="0" destOrd="0" presId="urn:microsoft.com/office/officeart/2005/8/layout/balance1"/>
    <dgm:cxn modelId="{E2188218-A006-4A6F-B397-61473B25029D}" type="presOf" srcId="{A7D43639-633F-4BD1-8611-364A5D08B528}" destId="{96EAC3CF-70EC-4C88-870F-D9244A5C8DBA}" srcOrd="0" destOrd="0" presId="urn:microsoft.com/office/officeart/2005/8/layout/balance1"/>
    <dgm:cxn modelId="{1E17D608-CED9-4A9B-968E-2CDE327E44C8}" type="presOf" srcId="{65439F6C-1628-41BD-B5A7-B791ACD3F8EC}" destId="{8E644912-E53A-4499-A03D-7F0195022F02}" srcOrd="0" destOrd="0" presId="urn:microsoft.com/office/officeart/2005/8/layout/balance1"/>
    <dgm:cxn modelId="{98B305C9-A1B4-4B58-9337-68F0F22EE39F}" srcId="{344065E7-3BD0-4B22-A19C-A1B0F166D400}" destId="{CE6597F2-771C-45E1-AC81-8F24C9F3A616}" srcOrd="1" destOrd="0" parTransId="{365C8F91-D519-4455-B606-D271AD6F3059}" sibTransId="{3CE2B614-DCB8-41E6-A668-E1601DCAD81D}"/>
    <dgm:cxn modelId="{C82050A4-02B2-44D5-AFF0-75CED7F16A73}" srcId="{50F56E77-EC54-4605-B152-E6F385132E65}" destId="{A7D43639-633F-4BD1-8611-364A5D08B528}" srcOrd="1" destOrd="0" parTransId="{8B4E43BD-B30E-4606-B805-595866E917F0}" sibTransId="{B191A35E-38D6-4F27-A845-ADE80AED306A}"/>
    <dgm:cxn modelId="{9ADC20BB-4F59-4B41-A254-2B7B1553D6CC}" type="presParOf" srcId="{73556CA5-04EC-412C-8655-DADD403BCF3D}" destId="{836A165D-E652-4C05-85C3-D26AC9A6B807}" srcOrd="0" destOrd="0" presId="urn:microsoft.com/office/officeart/2005/8/layout/balance1"/>
    <dgm:cxn modelId="{3A1C83B6-76BD-4EDF-BADE-549392B88D18}" type="presParOf" srcId="{73556CA5-04EC-412C-8655-DADD403BCF3D}" destId="{9A3EB4B4-FA4A-48D5-85A9-379BB5CCBD62}" srcOrd="1" destOrd="0" presId="urn:microsoft.com/office/officeart/2005/8/layout/balance1"/>
    <dgm:cxn modelId="{DF2F39FE-2B31-48EE-817B-48427056AE0C}" type="presParOf" srcId="{9A3EB4B4-FA4A-48D5-85A9-379BB5CCBD62}" destId="{F603135C-D9DD-43BA-B3F6-9E04ECB5EBCE}" srcOrd="0" destOrd="0" presId="urn:microsoft.com/office/officeart/2005/8/layout/balance1"/>
    <dgm:cxn modelId="{EBACD467-846E-4012-B6B1-3F19D1DD5AA6}" type="presParOf" srcId="{9A3EB4B4-FA4A-48D5-85A9-379BB5CCBD62}" destId="{96EAC3CF-70EC-4C88-870F-D9244A5C8DBA}" srcOrd="1" destOrd="0" presId="urn:microsoft.com/office/officeart/2005/8/layout/balance1"/>
    <dgm:cxn modelId="{D3F15771-200D-443B-BA84-E5C9B718A04A}" type="presParOf" srcId="{73556CA5-04EC-412C-8655-DADD403BCF3D}" destId="{68AFCB76-BA34-4A01-BEC3-8AE1FA94F51D}" srcOrd="2" destOrd="0" presId="urn:microsoft.com/office/officeart/2005/8/layout/balance1"/>
    <dgm:cxn modelId="{F6566EF1-6310-4B26-8D3F-537D28F024C6}" type="presParOf" srcId="{68AFCB76-BA34-4A01-BEC3-8AE1FA94F51D}" destId="{7778C367-1001-4CD9-AE7A-4AED719BA123}" srcOrd="0" destOrd="0" presId="urn:microsoft.com/office/officeart/2005/8/layout/balance1"/>
    <dgm:cxn modelId="{3BD4CE98-B231-4AD5-B6BF-F596EB0A4B11}" type="presParOf" srcId="{68AFCB76-BA34-4A01-BEC3-8AE1FA94F51D}" destId="{892F90A3-553C-4D18-9F55-5E48F0D0C381}" srcOrd="1" destOrd="0" presId="urn:microsoft.com/office/officeart/2005/8/layout/balance1"/>
    <dgm:cxn modelId="{F3A283C6-A16F-4A4F-A2C7-D7433070917A}" type="presParOf" srcId="{68AFCB76-BA34-4A01-BEC3-8AE1FA94F51D}" destId="{3DF8833E-CD36-4F71-BD2B-F2CB28FA426E}" srcOrd="2" destOrd="0" presId="urn:microsoft.com/office/officeart/2005/8/layout/balance1"/>
    <dgm:cxn modelId="{CAF30213-84B6-4474-9CAB-759578CF2CC6}" type="presParOf" srcId="{68AFCB76-BA34-4A01-BEC3-8AE1FA94F51D}" destId="{BD2ED8FC-4312-456D-B118-2912EB4F2B1E}" srcOrd="3" destOrd="0" presId="urn:microsoft.com/office/officeart/2005/8/layout/balance1"/>
    <dgm:cxn modelId="{899F2406-095E-46D1-AADB-2352D257B291}" type="presParOf" srcId="{68AFCB76-BA34-4A01-BEC3-8AE1FA94F51D}" destId="{9EAD2ABF-C096-477D-A52D-AD5B9366686C}" srcOrd="4" destOrd="0" presId="urn:microsoft.com/office/officeart/2005/8/layout/balance1"/>
    <dgm:cxn modelId="{323A85B2-970F-45A4-9185-3A2A052079F1}" type="presParOf" srcId="{68AFCB76-BA34-4A01-BEC3-8AE1FA94F51D}" destId="{8E644912-E53A-4499-A03D-7F0195022F02}" srcOrd="5" destOrd="0" presId="urn:microsoft.com/office/officeart/2005/8/layout/balance1"/>
    <dgm:cxn modelId="{295AEAEE-4002-4918-BC1E-0090AF098E72}" type="presParOf" srcId="{68AFCB76-BA34-4A01-BEC3-8AE1FA94F51D}" destId="{678C9879-99F3-43EB-A995-86C0D44A23BD}" srcOrd="6" destOrd="0" presId="urn:microsoft.com/office/officeart/2005/8/layout/balance1"/>
    <dgm:cxn modelId="{A67D3A08-394D-48BF-B1A8-EB039EA5E7CE}" type="presParOf" srcId="{68AFCB76-BA34-4A01-BEC3-8AE1FA94F51D}" destId="{9C7E255A-7288-4158-A655-F7E6F11388C1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23BCE37-DF45-4B71-9EFA-B374C7B3A6B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82382CC-AA77-47D7-9653-D04DFED6D2FE}">
      <dgm:prSet custT="1"/>
      <dgm:spPr/>
      <dgm:t>
        <a:bodyPr/>
        <a:lstStyle/>
        <a:p>
          <a:pPr rtl="0"/>
          <a:r>
            <a:rPr lang="ru-RU" sz="2400" b="1" dirty="0" err="1"/>
            <a:t>Добровское</a:t>
          </a:r>
          <a:r>
            <a:rPr lang="ru-RU" sz="2400" b="1" dirty="0"/>
            <a:t> сельское поселение </a:t>
          </a:r>
          <a:endParaRPr lang="ru-RU" sz="2400" dirty="0"/>
        </a:p>
      </dgm:t>
    </dgm:pt>
    <dgm:pt modelId="{8DFE2B07-4961-4570-AB61-C73583D9E78C}" type="parTrans" cxnId="{85A160A2-6C6E-40CB-BC17-E7A43BC9EF12}">
      <dgm:prSet/>
      <dgm:spPr/>
      <dgm:t>
        <a:bodyPr/>
        <a:lstStyle/>
        <a:p>
          <a:endParaRPr lang="ru-RU"/>
        </a:p>
      </dgm:t>
    </dgm:pt>
    <dgm:pt modelId="{BEDB8EE0-8E97-43DE-8458-DD18A0F713B5}" type="sibTrans" cxnId="{85A160A2-6C6E-40CB-BC17-E7A43BC9EF12}">
      <dgm:prSet/>
      <dgm:spPr/>
      <dgm:t>
        <a:bodyPr/>
        <a:lstStyle/>
        <a:p>
          <a:endParaRPr lang="ru-RU"/>
        </a:p>
      </dgm:t>
    </dgm:pt>
    <dgm:pt modelId="{7C79B11E-C980-4341-8071-4BDD0B096AD1}">
      <dgm:prSet custT="1"/>
      <dgm:spPr/>
      <dgm:t>
        <a:bodyPr/>
        <a:lstStyle/>
        <a:p>
          <a:pPr rtl="0"/>
          <a:r>
            <a:rPr lang="ru-RU" sz="2000" b="1" dirty="0"/>
            <a:t>Симферопольского района Республики Крым</a:t>
          </a:r>
          <a:endParaRPr lang="ru-RU" sz="2000" dirty="0"/>
        </a:p>
      </dgm:t>
    </dgm:pt>
    <dgm:pt modelId="{1010766D-D019-46E0-A16C-A74C457C52C7}" type="parTrans" cxnId="{6C60C378-5A0A-423E-ACE5-1C0087864823}">
      <dgm:prSet/>
      <dgm:spPr/>
      <dgm:t>
        <a:bodyPr/>
        <a:lstStyle/>
        <a:p>
          <a:endParaRPr lang="ru-RU"/>
        </a:p>
      </dgm:t>
    </dgm:pt>
    <dgm:pt modelId="{7FF95BDC-9854-4D2C-9B54-474AD34719E1}" type="sibTrans" cxnId="{6C60C378-5A0A-423E-ACE5-1C0087864823}">
      <dgm:prSet/>
      <dgm:spPr/>
      <dgm:t>
        <a:bodyPr/>
        <a:lstStyle/>
        <a:p>
          <a:endParaRPr lang="ru-RU"/>
        </a:p>
      </dgm:t>
    </dgm:pt>
    <dgm:pt modelId="{A06D48A9-933F-4556-9135-CAE74CDFC617}" type="pres">
      <dgm:prSet presAssocID="{823BCE37-DF45-4B71-9EFA-B374C7B3A6B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517F62-FECE-466C-89CB-2AD37A565CFD}" type="pres">
      <dgm:prSet presAssocID="{482382CC-AA77-47D7-9653-D04DFED6D2FE}" presName="parentText" presStyleLbl="node1" presStyleIdx="0" presStyleCnt="2" custLinFactNeighborX="2525" custLinFactNeighborY="-8830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D3B9CB-EEF8-4F54-845F-F8B69A4A31F7}" type="pres">
      <dgm:prSet presAssocID="{BEDB8EE0-8E97-43DE-8458-DD18A0F713B5}" presName="spacer" presStyleCnt="0"/>
      <dgm:spPr/>
    </dgm:pt>
    <dgm:pt modelId="{8FFF4D32-8673-4755-AB97-F38A2752FA69}" type="pres">
      <dgm:prSet presAssocID="{7C79B11E-C980-4341-8071-4BDD0B096AD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A160A2-6C6E-40CB-BC17-E7A43BC9EF12}" srcId="{823BCE37-DF45-4B71-9EFA-B374C7B3A6B2}" destId="{482382CC-AA77-47D7-9653-D04DFED6D2FE}" srcOrd="0" destOrd="0" parTransId="{8DFE2B07-4961-4570-AB61-C73583D9E78C}" sibTransId="{BEDB8EE0-8E97-43DE-8458-DD18A0F713B5}"/>
    <dgm:cxn modelId="{78534DE9-2785-4F52-A9DA-A2BA49F8DA7D}" type="presOf" srcId="{7C79B11E-C980-4341-8071-4BDD0B096AD1}" destId="{8FFF4D32-8673-4755-AB97-F38A2752FA69}" srcOrd="0" destOrd="0" presId="urn:microsoft.com/office/officeart/2005/8/layout/vList2"/>
    <dgm:cxn modelId="{6C60C378-5A0A-423E-ACE5-1C0087864823}" srcId="{823BCE37-DF45-4B71-9EFA-B374C7B3A6B2}" destId="{7C79B11E-C980-4341-8071-4BDD0B096AD1}" srcOrd="1" destOrd="0" parTransId="{1010766D-D019-46E0-A16C-A74C457C52C7}" sibTransId="{7FF95BDC-9854-4D2C-9B54-474AD34719E1}"/>
    <dgm:cxn modelId="{E18628A3-5081-4497-AB50-9DEFCB6FAE65}" type="presOf" srcId="{823BCE37-DF45-4B71-9EFA-B374C7B3A6B2}" destId="{A06D48A9-933F-4556-9135-CAE74CDFC617}" srcOrd="0" destOrd="0" presId="urn:microsoft.com/office/officeart/2005/8/layout/vList2"/>
    <dgm:cxn modelId="{E2ED12AC-D894-4624-A115-03577700C516}" type="presOf" srcId="{482382CC-AA77-47D7-9653-D04DFED6D2FE}" destId="{39517F62-FECE-466C-89CB-2AD37A565CFD}" srcOrd="0" destOrd="0" presId="urn:microsoft.com/office/officeart/2005/8/layout/vList2"/>
    <dgm:cxn modelId="{793CE4BC-ECB2-4943-927F-6CBF4CB1A498}" type="presParOf" srcId="{A06D48A9-933F-4556-9135-CAE74CDFC617}" destId="{39517F62-FECE-466C-89CB-2AD37A565CFD}" srcOrd="0" destOrd="0" presId="urn:microsoft.com/office/officeart/2005/8/layout/vList2"/>
    <dgm:cxn modelId="{E3F52610-CBFA-41E2-B0BD-C0E0BD63D9F7}" type="presParOf" srcId="{A06D48A9-933F-4556-9135-CAE74CDFC617}" destId="{BED3B9CB-EEF8-4F54-845F-F8B69A4A31F7}" srcOrd="1" destOrd="0" presId="urn:microsoft.com/office/officeart/2005/8/layout/vList2"/>
    <dgm:cxn modelId="{4781226D-D3DD-473A-A278-D27A88D22B5D}" type="presParOf" srcId="{A06D48A9-933F-4556-9135-CAE74CDFC617}" destId="{8FFF4D32-8673-4755-AB97-F38A2752FA6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B399C6-8018-4451-9A23-AD376DB2FAF0}">
      <dsp:nvSpPr>
        <dsp:cNvPr id="0" name=""/>
        <dsp:cNvSpPr/>
      </dsp:nvSpPr>
      <dsp:spPr>
        <a:xfrm>
          <a:off x="0" y="1743"/>
          <a:ext cx="9351261" cy="11927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/>
            <a:t>БЮДЖЕТ</a:t>
          </a:r>
          <a:r>
            <a:rPr lang="ru-RU" sz="2100" kern="1200"/>
            <a:t> </a:t>
          </a:r>
          <a:br>
            <a:rPr lang="ru-RU" sz="2100" kern="1200"/>
          </a:br>
          <a:r>
            <a:rPr lang="ru-RU" sz="2100" b="1" kern="1200"/>
            <a:t>Добровского сельского поселения</a:t>
          </a:r>
          <a:br>
            <a:rPr lang="ru-RU" sz="2100" b="1" kern="1200"/>
          </a:br>
          <a:r>
            <a:rPr lang="ru-RU" sz="2100" b="1" kern="1200"/>
            <a:t>на 2026 год</a:t>
          </a:r>
          <a:r>
            <a:rPr lang="ru-RU" sz="2100" kern="1200"/>
            <a:t> </a:t>
          </a:r>
          <a:r>
            <a:rPr lang="ru-RU" sz="2100" b="1" kern="1200"/>
            <a:t>и на плановый период 2027-2028 годы</a:t>
          </a:r>
          <a:endParaRPr lang="ru-RU" sz="2100" kern="1200"/>
        </a:p>
      </dsp:txBody>
      <dsp:txXfrm>
        <a:off x="0" y="1743"/>
        <a:ext cx="9351261" cy="1192744"/>
      </dsp:txXfrm>
    </dsp:sp>
    <dsp:sp modelId="{47E70474-594F-40B0-81D3-17F0A28E1B49}">
      <dsp:nvSpPr>
        <dsp:cNvPr id="0" name=""/>
        <dsp:cNvSpPr/>
      </dsp:nvSpPr>
      <dsp:spPr>
        <a:xfrm>
          <a:off x="0" y="1194487"/>
          <a:ext cx="9351261" cy="9223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03135C-D9DD-43BA-B3F6-9E04ECB5EBCE}">
      <dsp:nvSpPr>
        <dsp:cNvPr id="0" name=""/>
        <dsp:cNvSpPr/>
      </dsp:nvSpPr>
      <dsp:spPr>
        <a:xfrm>
          <a:off x="713183" y="22469"/>
          <a:ext cx="1353120" cy="75173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  <a:sp3d extrusionH="57150">
            <a:bevelT h="25400" prst="softRound"/>
          </a:sp3d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>
              <a:solidFill>
                <a:srgbClr val="557381"/>
              </a:solidFill>
              <a:latin typeface="Akrobat Black" panose="00000A00000000000000" pitchFamily="50" charset="-52"/>
            </a:rPr>
            <a:t>Доходы</a:t>
          </a:r>
        </a:p>
      </dsp:txBody>
      <dsp:txXfrm>
        <a:off x="735201" y="44487"/>
        <a:ext cx="1309084" cy="707697"/>
      </dsp:txXfrm>
    </dsp:sp>
    <dsp:sp modelId="{96EAC3CF-70EC-4C88-870F-D9244A5C8DBA}">
      <dsp:nvSpPr>
        <dsp:cNvPr id="0" name=""/>
        <dsp:cNvSpPr/>
      </dsp:nvSpPr>
      <dsp:spPr>
        <a:xfrm>
          <a:off x="2464647" y="11809"/>
          <a:ext cx="1335408" cy="75483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  <a:sp3d extrusionH="57150">
            <a:bevelT h="25400" prst="softRound"/>
          </a:sp3d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>
              <a:solidFill>
                <a:schemeClr val="accent2">
                  <a:lumMod val="75000"/>
                </a:schemeClr>
              </a:solidFill>
              <a:latin typeface="Akrobat Black" panose="00000A00000000000000" pitchFamily="50" charset="-52"/>
            </a:rPr>
            <a:t>Расходы</a:t>
          </a:r>
        </a:p>
      </dsp:txBody>
      <dsp:txXfrm>
        <a:off x="2486755" y="33917"/>
        <a:ext cx="1291192" cy="710614"/>
      </dsp:txXfrm>
    </dsp:sp>
    <dsp:sp modelId="{892F90A3-553C-4D18-9F55-5E48F0D0C381}">
      <dsp:nvSpPr>
        <dsp:cNvPr id="0" name=""/>
        <dsp:cNvSpPr/>
      </dsp:nvSpPr>
      <dsp:spPr>
        <a:xfrm>
          <a:off x="1983798" y="3195642"/>
          <a:ext cx="563800" cy="563800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DF8833E-CD36-4F71-BD2B-F2CB28FA426E}">
      <dsp:nvSpPr>
        <dsp:cNvPr id="0" name=""/>
        <dsp:cNvSpPr/>
      </dsp:nvSpPr>
      <dsp:spPr>
        <a:xfrm>
          <a:off x="573781" y="2954047"/>
          <a:ext cx="3383834" cy="2366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D2ED8FC-4312-456D-B118-2912EB4F2B1E}">
      <dsp:nvSpPr>
        <dsp:cNvPr id="0" name=""/>
        <dsp:cNvSpPr/>
      </dsp:nvSpPr>
      <dsp:spPr>
        <a:xfrm>
          <a:off x="2281793" y="2359197"/>
          <a:ext cx="1350117" cy="62901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</dsp:txBody>
      <dsp:txXfrm>
        <a:off x="2312499" y="2389903"/>
        <a:ext cx="1288705" cy="567605"/>
      </dsp:txXfrm>
    </dsp:sp>
    <dsp:sp modelId="{9EAD2ABF-C096-477D-A52D-AD5B9366686C}">
      <dsp:nvSpPr>
        <dsp:cNvPr id="0" name=""/>
        <dsp:cNvSpPr/>
      </dsp:nvSpPr>
      <dsp:spPr>
        <a:xfrm rot="240000">
          <a:off x="2302090" y="1661939"/>
          <a:ext cx="1350117" cy="62901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</dsp:txBody>
      <dsp:txXfrm>
        <a:off x="2332796" y="1692645"/>
        <a:ext cx="1288705" cy="567605"/>
      </dsp:txXfrm>
    </dsp:sp>
    <dsp:sp modelId="{8E644912-E53A-4499-A03D-7F0195022F02}">
      <dsp:nvSpPr>
        <dsp:cNvPr id="0" name=""/>
        <dsp:cNvSpPr/>
      </dsp:nvSpPr>
      <dsp:spPr>
        <a:xfrm rot="240000">
          <a:off x="2533553" y="822949"/>
          <a:ext cx="1350117" cy="62901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</dsp:txBody>
      <dsp:txXfrm>
        <a:off x="2564259" y="853655"/>
        <a:ext cx="1288705" cy="567605"/>
      </dsp:txXfrm>
    </dsp:sp>
    <dsp:sp modelId="{678C9879-99F3-43EB-A995-86C0D44A23BD}">
      <dsp:nvSpPr>
        <dsp:cNvPr id="0" name=""/>
        <dsp:cNvSpPr/>
      </dsp:nvSpPr>
      <dsp:spPr>
        <a:xfrm rot="240000">
          <a:off x="669766" y="2227125"/>
          <a:ext cx="1350117" cy="629017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</dsp:txBody>
      <dsp:txXfrm>
        <a:off x="700472" y="2257831"/>
        <a:ext cx="1288705" cy="567605"/>
      </dsp:txXfrm>
    </dsp:sp>
    <dsp:sp modelId="{9C7E255A-7288-4158-A655-F7E6F11388C1}">
      <dsp:nvSpPr>
        <dsp:cNvPr id="0" name=""/>
        <dsp:cNvSpPr/>
      </dsp:nvSpPr>
      <dsp:spPr>
        <a:xfrm rot="240000">
          <a:off x="718629" y="1550565"/>
          <a:ext cx="1350117" cy="629017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</dsp:txBody>
      <dsp:txXfrm>
        <a:off x="749335" y="1581271"/>
        <a:ext cx="1288705" cy="5676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517F62-FECE-466C-89CB-2AD37A565CFD}">
      <dsp:nvSpPr>
        <dsp:cNvPr id="0" name=""/>
        <dsp:cNvSpPr/>
      </dsp:nvSpPr>
      <dsp:spPr>
        <a:xfrm>
          <a:off x="0" y="0"/>
          <a:ext cx="9219012" cy="3373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/>
            <a:t>Добровское</a:t>
          </a:r>
          <a:r>
            <a:rPr lang="ru-RU" sz="2400" b="1" kern="1200" dirty="0"/>
            <a:t> сельское поселение </a:t>
          </a:r>
          <a:endParaRPr lang="ru-RU" sz="2400" kern="1200" dirty="0"/>
        </a:p>
      </dsp:txBody>
      <dsp:txXfrm>
        <a:off x="16466" y="16466"/>
        <a:ext cx="9186080" cy="304368"/>
      </dsp:txXfrm>
    </dsp:sp>
    <dsp:sp modelId="{8FFF4D32-8673-4755-AB97-F38A2752FA69}">
      <dsp:nvSpPr>
        <dsp:cNvPr id="0" name=""/>
        <dsp:cNvSpPr/>
      </dsp:nvSpPr>
      <dsp:spPr>
        <a:xfrm>
          <a:off x="0" y="345548"/>
          <a:ext cx="9219012" cy="3373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/>
            <a:t>Симферопольского района Республики Крым</a:t>
          </a:r>
          <a:endParaRPr lang="ru-RU" sz="2000" kern="1200" dirty="0"/>
        </a:p>
      </dsp:txBody>
      <dsp:txXfrm>
        <a:off x="16466" y="362014"/>
        <a:ext cx="9186080" cy="3043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0.18252</cdr:x>
      <cdr:y>0.5</cdr:y>
    </cdr:from>
    <cdr:to>
      <cdr:x>0.27591</cdr:x>
      <cdr:y>0.63813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xmlns="" id="{EA66D33E-92FC-4019-B207-6EE23873EF06}"/>
            </a:ext>
          </a:extLst>
        </cdr:cNvPr>
        <cdr:cNvSpPr txBox="1"/>
      </cdr:nvSpPr>
      <cdr:spPr>
        <a:xfrm xmlns:a="http://schemas.openxmlformats.org/drawingml/2006/main">
          <a:off x="1358901" y="911753"/>
          <a:ext cx="695325" cy="2518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dirty="0">
              <a:latin typeface="Akrobat Black" panose="00000A00000000000000" pitchFamily="50" charset="-52"/>
            </a:rPr>
            <a:t>Доходы</a:t>
          </a:r>
        </a:p>
      </cdr:txBody>
    </cdr:sp>
  </cdr:relSizeAnchor>
  <cdr:relSizeAnchor xmlns:cdr="http://schemas.openxmlformats.org/drawingml/2006/chartDrawing">
    <cdr:from>
      <cdr:x>0.29126</cdr:x>
      <cdr:y>0.2063</cdr:y>
    </cdr:from>
    <cdr:to>
      <cdr:x>0.40512</cdr:x>
      <cdr:y>0.34444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xmlns="" id="{0517E1E1-2AC8-49B3-BA9D-1D9E0857942C}"/>
            </a:ext>
          </a:extLst>
        </cdr:cNvPr>
        <cdr:cNvSpPr txBox="1"/>
      </cdr:nvSpPr>
      <cdr:spPr>
        <a:xfrm xmlns:a="http://schemas.openxmlformats.org/drawingml/2006/main">
          <a:off x="2168526" y="376197"/>
          <a:ext cx="847725" cy="2518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dirty="0">
              <a:solidFill>
                <a:schemeClr val="bg1"/>
              </a:solidFill>
              <a:latin typeface="Akrobat Black" panose="00000A00000000000000" pitchFamily="50" charset="-52"/>
            </a:rPr>
            <a:t>Расходы</a:t>
          </a:r>
        </a:p>
      </cdr:txBody>
    </cdr:sp>
  </cdr:relSizeAnchor>
  <cdr:relSizeAnchor xmlns:cdr="http://schemas.openxmlformats.org/drawingml/2006/chartDrawing">
    <cdr:from>
      <cdr:x>0.57655</cdr:x>
      <cdr:y>0.20749</cdr:y>
    </cdr:from>
    <cdr:to>
      <cdr:x>0.66994</cdr:x>
      <cdr:y>0.34562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xmlns="" id="{4A3281F0-7106-4095-85DF-92131E01C5F0}"/>
            </a:ext>
          </a:extLst>
        </cdr:cNvPr>
        <cdr:cNvSpPr txBox="1"/>
      </cdr:nvSpPr>
      <cdr:spPr>
        <a:xfrm xmlns:a="http://schemas.openxmlformats.org/drawingml/2006/main">
          <a:off x="4292601" y="378353"/>
          <a:ext cx="695325" cy="2518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dirty="0">
              <a:latin typeface="Akrobat Black" panose="00000A00000000000000" pitchFamily="50" charset="-52"/>
            </a:rPr>
            <a:t>Доходы</a:t>
          </a:r>
        </a:p>
      </cdr:txBody>
    </cdr:sp>
  </cdr:relSizeAnchor>
  <cdr:relSizeAnchor xmlns:cdr="http://schemas.openxmlformats.org/drawingml/2006/chartDrawing">
    <cdr:from>
      <cdr:x>0.68785</cdr:x>
      <cdr:y>0.47792</cdr:y>
    </cdr:from>
    <cdr:to>
      <cdr:x>0.80171</cdr:x>
      <cdr:y>0.61606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xmlns="" id="{39CBD654-D98D-4D32-914F-49222F509F64}"/>
            </a:ext>
          </a:extLst>
        </cdr:cNvPr>
        <cdr:cNvSpPr txBox="1"/>
      </cdr:nvSpPr>
      <cdr:spPr>
        <a:xfrm xmlns:a="http://schemas.openxmlformats.org/drawingml/2006/main">
          <a:off x="5121276" y="871497"/>
          <a:ext cx="847725" cy="2518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dirty="0">
              <a:solidFill>
                <a:schemeClr val="bg1"/>
              </a:solidFill>
              <a:latin typeface="Akrobat Black" panose="00000A00000000000000" pitchFamily="50" charset="-52"/>
            </a:rPr>
            <a:t>Расходы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0.13231</cdr:x>
      <cdr:y>0.86406</cdr:y>
    </cdr:from>
    <cdr:to>
      <cdr:x>0.35713</cdr:x>
      <cdr:y>0.91159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xmlns="" id="{A8E60E68-F6E5-40EE-B942-EB9B7944E8C8}"/>
            </a:ext>
          </a:extLst>
        </cdr:cNvPr>
        <cdr:cNvSpPr txBox="1"/>
      </cdr:nvSpPr>
      <cdr:spPr>
        <a:xfrm xmlns:a="http://schemas.openxmlformats.org/drawingml/2006/main">
          <a:off x="1286918" y="5709564"/>
          <a:ext cx="2186716" cy="3140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solidFill>
                <a:schemeClr val="tx1"/>
              </a:solidFill>
            </a:rPr>
            <a:t>1 171,222 </a:t>
          </a:r>
          <a:r>
            <a:rPr lang="ru-RU" sz="1600" b="1" dirty="0" err="1">
              <a:solidFill>
                <a:schemeClr val="tx1"/>
              </a:solidFill>
            </a:rPr>
            <a:t>тыс.руб</a:t>
          </a:r>
          <a:r>
            <a:rPr lang="ru-RU" sz="1200" b="1" dirty="0">
              <a:solidFill>
                <a:schemeClr val="tx1"/>
              </a:solidFill>
            </a:rPr>
            <a:t>.</a:t>
          </a:r>
        </a:p>
      </cdr:txBody>
    </cdr:sp>
  </cdr:relSizeAnchor>
  <cdr:relSizeAnchor xmlns:cdr="http://schemas.openxmlformats.org/drawingml/2006/chartDrawing">
    <cdr:from>
      <cdr:x>0.36734</cdr:x>
      <cdr:y>0.86649</cdr:y>
    </cdr:from>
    <cdr:to>
      <cdr:x>0.5976</cdr:x>
      <cdr:y>0.91386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xmlns="" id="{FF4A2260-C2CA-409A-8837-402862EB39C8}"/>
            </a:ext>
          </a:extLst>
        </cdr:cNvPr>
        <cdr:cNvSpPr txBox="1"/>
      </cdr:nvSpPr>
      <cdr:spPr>
        <a:xfrm xmlns:a="http://schemas.openxmlformats.org/drawingml/2006/main">
          <a:off x="3572917" y="5725622"/>
          <a:ext cx="2239653" cy="3130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solidFill>
                <a:schemeClr val="tx1"/>
              </a:solidFill>
            </a:rPr>
            <a:t>5 510,929 </a:t>
          </a:r>
          <a:r>
            <a:rPr lang="ru-RU" sz="1600" b="1" dirty="0" err="1">
              <a:solidFill>
                <a:schemeClr val="tx1"/>
              </a:solidFill>
            </a:rPr>
            <a:t>тыс.руб</a:t>
          </a:r>
          <a:r>
            <a:rPr lang="ru-RU" sz="1200" b="1" dirty="0">
              <a:solidFill>
                <a:srgbClr val="FF0000"/>
              </a:solidFill>
            </a:rPr>
            <a:t>.</a:t>
          </a:r>
        </a:p>
      </cdr:txBody>
    </cdr:sp>
  </cdr:relSizeAnchor>
  <cdr:relSizeAnchor xmlns:cdr="http://schemas.openxmlformats.org/drawingml/2006/chartDrawing">
    <cdr:from>
      <cdr:x>0.62727</cdr:x>
      <cdr:y>0.87123</cdr:y>
    </cdr:from>
    <cdr:to>
      <cdr:x>0.86742</cdr:x>
      <cdr:y>0.91521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xmlns="" id="{BC2509D4-1D4B-4EAA-8E68-4F3D8D05F334}"/>
            </a:ext>
          </a:extLst>
        </cdr:cNvPr>
        <cdr:cNvSpPr txBox="1"/>
      </cdr:nvSpPr>
      <cdr:spPr>
        <a:xfrm xmlns:a="http://schemas.openxmlformats.org/drawingml/2006/main">
          <a:off x="6101199" y="5756935"/>
          <a:ext cx="2335818" cy="2906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solidFill>
                <a:schemeClr val="tx1"/>
              </a:solidFill>
            </a:rPr>
            <a:t>5 858,112 </a:t>
          </a:r>
          <a:r>
            <a:rPr lang="ru-RU" sz="1600" b="1" dirty="0" err="1">
              <a:solidFill>
                <a:schemeClr val="tx1"/>
              </a:solidFill>
            </a:rPr>
            <a:t>тыс.руб</a:t>
          </a:r>
          <a:r>
            <a:rPr lang="ru-RU" sz="1600" b="1" dirty="0">
              <a:solidFill>
                <a:schemeClr val="tx1"/>
              </a:solidFill>
            </a:rPr>
            <a:t>.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0.27659</cdr:x>
      <cdr:y>0.75968</cdr:y>
    </cdr:from>
    <cdr:to>
      <cdr:x>0.36865</cdr:x>
      <cdr:y>0.90528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47300" y="47708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0.27019</cdr:x>
      <cdr:y>0.82844</cdr:y>
    </cdr:from>
    <cdr:to>
      <cdr:x>0.32773</cdr:x>
      <cdr:y>0.86888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683800" y="5202600"/>
          <a:ext cx="571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438400" y="3159761"/>
            <a:ext cx="6096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6320" y="1219200"/>
            <a:ext cx="100584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44800" y="3375491"/>
            <a:ext cx="82296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4800" y="685802"/>
            <a:ext cx="7721600" cy="3505199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2800" y="609601"/>
            <a:ext cx="2844800" cy="5181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0800" y="685801"/>
            <a:ext cx="6705600" cy="45720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689600" y="4074498"/>
            <a:ext cx="6096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4267368"/>
            <a:ext cx="49784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0" y="1905000"/>
            <a:ext cx="804672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792224" y="658368"/>
            <a:ext cx="4364736" cy="3429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6705600" y="658369"/>
            <a:ext cx="4364736" cy="34321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8160" y="661976"/>
            <a:ext cx="4364736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92224" y="1371600"/>
            <a:ext cx="43688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05600" y="661976"/>
            <a:ext cx="4364736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05600" y="1371600"/>
            <a:ext cx="4364736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408853" y="520192"/>
            <a:ext cx="6096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73707" y="520192"/>
            <a:ext cx="6096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105227" y="1774588"/>
            <a:ext cx="6096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7600" y="685801"/>
            <a:ext cx="57912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0" y="685801"/>
            <a:ext cx="34544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25600" y="612776"/>
            <a:ext cx="89408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0" y="3453047"/>
            <a:ext cx="67056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47136" y="3331464"/>
            <a:ext cx="6096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830961" y="1038441"/>
            <a:ext cx="965416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557464" y="419133"/>
            <a:ext cx="5538472" cy="5973945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4370607" y="116855"/>
            <a:ext cx="8639149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6320" y="4876800"/>
            <a:ext cx="100584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4800" y="685802"/>
            <a:ext cx="8128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5473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61BEF0D-F0BB-DE4B-95CE-6DB70DBA9567}" type="datetimeFigureOut">
              <a:rPr lang="en-US" smtClean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80" y="6154739"/>
            <a:ext cx="6096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280" y="5842000"/>
            <a:ext cx="28448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hyperlink" Target="https://email-new.rk.gov.ru/mail/create_contact?email_from_mail=sovet-dobroe@simfmo.rk.gov.ru&amp;name_from_mail=" TargetMode="External"/><Relationship Id="rId7" Type="http://schemas.openxmlformats.org/officeDocument/2006/relationships/diagramColors" Target="../diagrams/colors3.xml"/><Relationship Id="rId2" Type="http://schemas.openxmlformats.org/officeDocument/2006/relationships/hyperlink" Target="https://email-new.rk.gov.ru/mail/create/new?emailsFromGroups=sovet-dobroe@simfmo.rk.gov.ru&amp;name_from_mail=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19100" y="2133600"/>
          <a:ext cx="9351261" cy="2118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DAB4792-EF64-4B66-A26B-66D39E2533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03425" y="4563823"/>
            <a:ext cx="7766936" cy="109689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проекту Решения Добровского сельского совета </a:t>
            </a:r>
          </a:p>
          <a:p>
            <a:pPr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Симферопольского района Республики Крым от __________г. № ___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79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2753835"/>
              </p:ext>
            </p:extLst>
          </p:nvPr>
        </p:nvGraphicFramePr>
        <p:xfrm>
          <a:off x="440871" y="1436915"/>
          <a:ext cx="11544300" cy="4842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8071" y="326571"/>
            <a:ext cx="10515600" cy="119198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Прогноз по налоговым доходам на</a:t>
            </a:r>
            <a:br>
              <a:rPr lang="ru-RU" dirty="0"/>
            </a:br>
            <a:r>
              <a:rPr lang="ru-RU" dirty="0"/>
              <a:t> 2026-2028 годы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15A3819-97E0-47C0-BDA2-3F6FEDF6C83B}"/>
              </a:ext>
            </a:extLst>
          </p:cNvPr>
          <p:cNvSpPr txBox="1"/>
          <p:nvPr/>
        </p:nvSpPr>
        <p:spPr>
          <a:xfrm>
            <a:off x="1224644" y="6279019"/>
            <a:ext cx="260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80 906,522 тыс. руб</a:t>
            </a:r>
            <a:r>
              <a:rPr lang="ru-RU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DCB4337-C6BC-45AF-915A-C78A3330836D}"/>
              </a:ext>
            </a:extLst>
          </p:cNvPr>
          <p:cNvSpPr txBox="1"/>
          <p:nvPr/>
        </p:nvSpPr>
        <p:spPr>
          <a:xfrm>
            <a:off x="4022586" y="6279019"/>
            <a:ext cx="268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87 225,815 тыс. руб.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9F68468-0056-4C67-9268-4CAAA50417F1}"/>
              </a:ext>
            </a:extLst>
          </p:cNvPr>
          <p:cNvSpPr txBox="1"/>
          <p:nvPr/>
        </p:nvSpPr>
        <p:spPr>
          <a:xfrm>
            <a:off x="6947805" y="6284070"/>
            <a:ext cx="3249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93 696,346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298047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7055127"/>
              </p:ext>
            </p:extLst>
          </p:nvPr>
        </p:nvGraphicFramePr>
        <p:xfrm>
          <a:off x="639976" y="1632858"/>
          <a:ext cx="11410510" cy="4264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12271"/>
            <a:ext cx="10850637" cy="127362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Прогноз по неналоговым доходам на</a:t>
            </a:r>
            <a:br>
              <a:rPr lang="ru-RU" dirty="0"/>
            </a:br>
            <a:r>
              <a:rPr lang="ru-RU" dirty="0"/>
              <a:t> 2026-2028 годы, </a:t>
            </a:r>
            <a:r>
              <a:rPr lang="ru-RU" dirty="0" err="1"/>
              <a:t>тыс.руб</a:t>
            </a:r>
            <a:r>
              <a:rPr lang="ru-RU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2A43354-2557-40C9-96E8-240F18A05363}"/>
              </a:ext>
            </a:extLst>
          </p:cNvPr>
          <p:cNvSpPr txBox="1"/>
          <p:nvPr/>
        </p:nvSpPr>
        <p:spPr>
          <a:xfrm>
            <a:off x="1371600" y="6050280"/>
            <a:ext cx="2596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41 332,354  тыс. руб.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92CC419-D411-4576-9992-893087BB48AE}"/>
              </a:ext>
            </a:extLst>
          </p:cNvPr>
          <p:cNvSpPr txBox="1"/>
          <p:nvPr/>
        </p:nvSpPr>
        <p:spPr>
          <a:xfrm>
            <a:off x="3967843" y="6050280"/>
            <a:ext cx="2341517" cy="383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34 936,923 тыс. руб.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000A21A-32E0-42D7-A275-7D7EDA9CCF97}"/>
              </a:ext>
            </a:extLst>
          </p:cNvPr>
          <p:cNvSpPr txBox="1"/>
          <p:nvPr/>
        </p:nvSpPr>
        <p:spPr>
          <a:xfrm>
            <a:off x="6714128" y="6050280"/>
            <a:ext cx="2346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35 621,844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424145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F6FCB6F7-34BC-467D-AE6F-13470D4BC4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3288352"/>
              </p:ext>
            </p:extLst>
          </p:nvPr>
        </p:nvGraphicFramePr>
        <p:xfrm>
          <a:off x="358965" y="123166"/>
          <a:ext cx="9726523" cy="6607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869962" y="1840932"/>
            <a:ext cx="119885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197" b="0" i="0" u="none" strike="noStrike" kern="1200" baseline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4 209</a:t>
            </a:r>
            <a:endParaRPr lang="en-US" sz="16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200900" y="1744348"/>
            <a:ext cx="12623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197" b="0" i="0" u="none" strike="noStrike" kern="1200" baseline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4 212</a:t>
            </a:r>
          </a:p>
          <a:p>
            <a:pPr algn="ctr">
              <a:defRPr sz="1197" b="0" i="0" u="none" strike="noStrike" kern="1200" baseline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pPr>
            <a:endParaRPr lang="ru-RU" sz="1600" b="1" dirty="0"/>
          </a:p>
          <a:p>
            <a:pPr algn="ctr">
              <a:defRPr sz="1197" b="0" i="0" u="none" strike="noStrike" kern="1200" baseline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pP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1891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xmlns="" id="{D48D25A1-BCE3-407D-AD8F-10CB8A5D0EB8}"/>
              </a:ext>
            </a:extLst>
          </p:cNvPr>
          <p:cNvCxnSpPr>
            <a:cxnSpLocks/>
          </p:cNvCxnSpPr>
          <p:nvPr/>
        </p:nvCxnSpPr>
        <p:spPr>
          <a:xfrm>
            <a:off x="9227626" y="4059272"/>
            <a:ext cx="0" cy="416083"/>
          </a:xfrm>
          <a:prstGeom prst="line">
            <a:avLst/>
          </a:prstGeom>
          <a:ln w="1905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xmlns="" id="{E96883A1-0983-42D3-916C-740A8269421F}"/>
              </a:ext>
            </a:extLst>
          </p:cNvPr>
          <p:cNvCxnSpPr>
            <a:cxnSpLocks/>
          </p:cNvCxnSpPr>
          <p:nvPr/>
        </p:nvCxnSpPr>
        <p:spPr>
          <a:xfrm>
            <a:off x="8597096" y="4059273"/>
            <a:ext cx="0" cy="996515"/>
          </a:xfrm>
          <a:prstGeom prst="line">
            <a:avLst/>
          </a:prstGeom>
          <a:ln w="1905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xmlns="" id="{718A3A66-2F49-4FB3-A651-FD8EC619E143}"/>
              </a:ext>
            </a:extLst>
          </p:cNvPr>
          <p:cNvCxnSpPr>
            <a:cxnSpLocks/>
          </p:cNvCxnSpPr>
          <p:nvPr/>
        </p:nvCxnSpPr>
        <p:spPr>
          <a:xfrm>
            <a:off x="7402001" y="4059273"/>
            <a:ext cx="0" cy="996515"/>
          </a:xfrm>
          <a:prstGeom prst="line">
            <a:avLst/>
          </a:prstGeom>
          <a:ln w="1905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xmlns="" id="{A4FD0376-A506-4407-AD37-3CFA7026C6A2}"/>
              </a:ext>
            </a:extLst>
          </p:cNvPr>
          <p:cNvCxnSpPr>
            <a:cxnSpLocks/>
          </p:cNvCxnSpPr>
          <p:nvPr/>
        </p:nvCxnSpPr>
        <p:spPr>
          <a:xfrm>
            <a:off x="7998901" y="4041774"/>
            <a:ext cx="0" cy="416083"/>
          </a:xfrm>
          <a:prstGeom prst="line">
            <a:avLst/>
          </a:prstGeom>
          <a:ln w="1905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xmlns="" id="{833300CC-3EB7-4028-87A2-23807A2D4DFC}"/>
              </a:ext>
            </a:extLst>
          </p:cNvPr>
          <p:cNvCxnSpPr>
            <a:cxnSpLocks/>
          </p:cNvCxnSpPr>
          <p:nvPr/>
        </p:nvCxnSpPr>
        <p:spPr>
          <a:xfrm>
            <a:off x="6135618" y="4059273"/>
            <a:ext cx="0" cy="996515"/>
          </a:xfrm>
          <a:prstGeom prst="line">
            <a:avLst/>
          </a:prstGeom>
          <a:ln w="1905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xmlns="" id="{1B644A65-31A3-435D-99FE-2DBC186E4D29}"/>
              </a:ext>
            </a:extLst>
          </p:cNvPr>
          <p:cNvCxnSpPr>
            <a:cxnSpLocks/>
          </p:cNvCxnSpPr>
          <p:nvPr/>
        </p:nvCxnSpPr>
        <p:spPr>
          <a:xfrm>
            <a:off x="6745218" y="4059273"/>
            <a:ext cx="0" cy="416083"/>
          </a:xfrm>
          <a:prstGeom prst="line">
            <a:avLst/>
          </a:prstGeom>
          <a:ln w="1905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xmlns="" id="{C3BD4F85-9BE8-424D-B74D-99EAF2F5A585}"/>
              </a:ext>
            </a:extLst>
          </p:cNvPr>
          <p:cNvCxnSpPr>
            <a:cxnSpLocks/>
          </p:cNvCxnSpPr>
          <p:nvPr/>
        </p:nvCxnSpPr>
        <p:spPr>
          <a:xfrm>
            <a:off x="4887843" y="4041775"/>
            <a:ext cx="0" cy="996515"/>
          </a:xfrm>
          <a:prstGeom prst="line">
            <a:avLst/>
          </a:prstGeom>
          <a:ln w="1905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xmlns="" id="{779175B7-33BA-48E0-B44E-F3192ADEFE95}"/>
              </a:ext>
            </a:extLst>
          </p:cNvPr>
          <p:cNvCxnSpPr>
            <a:cxnSpLocks/>
          </p:cNvCxnSpPr>
          <p:nvPr/>
        </p:nvCxnSpPr>
        <p:spPr>
          <a:xfrm>
            <a:off x="5482057" y="4059273"/>
            <a:ext cx="0" cy="416083"/>
          </a:xfrm>
          <a:prstGeom prst="line">
            <a:avLst/>
          </a:prstGeom>
          <a:ln w="1905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xmlns="" id="{5DBF25A4-AC6F-46D2-B106-4D571AF722E6}"/>
              </a:ext>
            </a:extLst>
          </p:cNvPr>
          <p:cNvCxnSpPr>
            <a:cxnSpLocks/>
          </p:cNvCxnSpPr>
          <p:nvPr/>
        </p:nvCxnSpPr>
        <p:spPr>
          <a:xfrm>
            <a:off x="3027293" y="4041775"/>
            <a:ext cx="0" cy="416083"/>
          </a:xfrm>
          <a:prstGeom prst="line">
            <a:avLst/>
          </a:prstGeom>
          <a:ln w="1905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017E43A9-3B1D-4CAF-AD12-E29669B28E5F}"/>
              </a:ext>
            </a:extLst>
          </p:cNvPr>
          <p:cNvCxnSpPr>
            <a:cxnSpLocks/>
          </p:cNvCxnSpPr>
          <p:nvPr/>
        </p:nvCxnSpPr>
        <p:spPr>
          <a:xfrm>
            <a:off x="1769993" y="4041775"/>
            <a:ext cx="0" cy="416083"/>
          </a:xfrm>
          <a:prstGeom prst="line">
            <a:avLst/>
          </a:prstGeom>
          <a:ln w="1905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xmlns="" id="{DA83F69F-E22D-47D9-B2DA-7A1B14A0F4BB}"/>
              </a:ext>
            </a:extLst>
          </p:cNvPr>
          <p:cNvCxnSpPr>
            <a:cxnSpLocks/>
          </p:cNvCxnSpPr>
          <p:nvPr/>
        </p:nvCxnSpPr>
        <p:spPr>
          <a:xfrm>
            <a:off x="2433568" y="4199021"/>
            <a:ext cx="0" cy="996515"/>
          </a:xfrm>
          <a:prstGeom prst="line">
            <a:avLst/>
          </a:prstGeom>
          <a:ln w="1905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8AE1E04E-AFD9-4EDF-9360-D8FA74E3E95C}"/>
              </a:ext>
            </a:extLst>
          </p:cNvPr>
          <p:cNvCxnSpPr/>
          <p:nvPr/>
        </p:nvCxnSpPr>
        <p:spPr>
          <a:xfrm>
            <a:off x="1160393" y="4121275"/>
            <a:ext cx="0" cy="781030"/>
          </a:xfrm>
          <a:prstGeom prst="line">
            <a:avLst/>
          </a:prstGeom>
          <a:ln w="1905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E895CD91-E990-4DC9-BCA0-BFCBDD46D3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430" y="3711741"/>
            <a:ext cx="8647619" cy="485714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4DF0AA1C-F56A-4123-AFF2-6F927F60ED89}"/>
              </a:ext>
            </a:extLst>
          </p:cNvPr>
          <p:cNvSpPr/>
          <p:nvPr/>
        </p:nvSpPr>
        <p:spPr>
          <a:xfrm>
            <a:off x="30093" y="304442"/>
            <a:ext cx="10394480" cy="503215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Akrobat Bold" panose="000008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РАСХОДЫ БЮДЖЕТА</a:t>
            </a:r>
            <a:endParaRPr lang="ru-RU" sz="1400" b="1" dirty="0">
              <a:effectLst/>
              <a:latin typeface="Akrobat Bold" panose="000008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3F5454AE-04E8-4EF9-B945-DF4B7FF11EE1}"/>
              </a:ext>
            </a:extLst>
          </p:cNvPr>
          <p:cNvSpPr/>
          <p:nvPr/>
        </p:nvSpPr>
        <p:spPr>
          <a:xfrm>
            <a:off x="140677" y="952038"/>
            <a:ext cx="9636369" cy="763029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457200" indent="442913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i="1" dirty="0">
                <a:solidFill>
                  <a:srgbClr val="C00000"/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Расходы бюджета </a:t>
            </a:r>
            <a:r>
              <a:rPr lang="ru-RU" sz="2000" dirty="0"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– выплачиваемые из бюджета денежные средства, за исключением средств, являющихся источниками финансирования дефицита бюджета </a:t>
            </a:r>
            <a:endParaRPr lang="ru-RU" sz="1200" dirty="0">
              <a:effectLst/>
              <a:latin typeface="Akrobat" panose="000006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1FA168AA-FE3B-4239-9ABC-5FE1DC9A0CB0}"/>
              </a:ext>
            </a:extLst>
          </p:cNvPr>
          <p:cNvSpPr/>
          <p:nvPr/>
        </p:nvSpPr>
        <p:spPr>
          <a:xfrm>
            <a:off x="140677" y="1875094"/>
            <a:ext cx="9636369" cy="1470915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457200" indent="442913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i="1" dirty="0">
                <a:solidFill>
                  <a:srgbClr val="C00000"/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расходов </a:t>
            </a:r>
            <a:r>
              <a:rPr lang="ru-RU" sz="2000" dirty="0"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осуществляется в соответствии с расходными обязательствами, обусловленными установленным законодательством разграничением полномочий, исполнение которых должно происходить в очередном финансовом году за счет средств соответствующих бюджетов   </a:t>
            </a:r>
            <a:endParaRPr lang="ru-RU" sz="1200" dirty="0">
              <a:effectLst/>
              <a:latin typeface="Akrobat" panose="000006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D2667495-95CF-4A3A-BD87-DAE87C259BCF}"/>
              </a:ext>
            </a:extLst>
          </p:cNvPr>
          <p:cNvSpPr/>
          <p:nvPr/>
        </p:nvSpPr>
        <p:spPr>
          <a:xfrm>
            <a:off x="486975" y="4902305"/>
            <a:ext cx="1519310" cy="387798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6350" indent="-6350" algn="just">
              <a:lnSpc>
                <a:spcPct val="80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C00000"/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01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Общегосударствен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</a:p>
          <a:p>
            <a:pPr marL="6350" indent="-6350" algn="just">
              <a:lnSpc>
                <a:spcPct val="80000"/>
              </a:lnSpc>
              <a:spcAft>
                <a:spcPts val="0"/>
              </a:spcAft>
            </a:pPr>
            <a:r>
              <a:rPr lang="ru-RU" sz="1200" dirty="0" err="1">
                <a:solidFill>
                  <a:schemeClr val="tx2">
                    <a:lumMod val="75000"/>
                  </a:schemeClr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ные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 вопросы</a:t>
            </a:r>
            <a:endParaRPr lang="ru-RU" sz="900" dirty="0">
              <a:solidFill>
                <a:schemeClr val="tx2">
                  <a:lumMod val="75000"/>
                </a:schemeClr>
              </a:solidFill>
              <a:effectLst/>
              <a:latin typeface="Akrobat" panose="000006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27894302-571D-4DD9-99E9-742CD8E44283}"/>
              </a:ext>
            </a:extLst>
          </p:cNvPr>
          <p:cNvSpPr/>
          <p:nvPr/>
        </p:nvSpPr>
        <p:spPr>
          <a:xfrm>
            <a:off x="1272101" y="4444520"/>
            <a:ext cx="1191699" cy="387798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6350" indent="-6350" algn="just">
              <a:lnSpc>
                <a:spcPct val="80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C00000"/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02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 Национальная оборона</a:t>
            </a:r>
            <a:endParaRPr lang="ru-RU" sz="900" dirty="0">
              <a:solidFill>
                <a:schemeClr val="tx2">
                  <a:lumMod val="75000"/>
                </a:schemeClr>
              </a:solidFill>
              <a:effectLst/>
              <a:latin typeface="Akrobat" panose="000006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BD1C1F39-C8DA-4621-8057-4B695C2C3393}"/>
              </a:ext>
            </a:extLst>
          </p:cNvPr>
          <p:cNvSpPr/>
          <p:nvPr/>
        </p:nvSpPr>
        <p:spPr>
          <a:xfrm>
            <a:off x="1861695" y="5195536"/>
            <a:ext cx="1519310" cy="683264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6350" indent="-6350">
              <a:lnSpc>
                <a:spcPct val="80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C00000"/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03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 Национальная безопасность и правоохранительная деятельность</a:t>
            </a:r>
            <a:endParaRPr lang="ru-RU" sz="900" dirty="0">
              <a:solidFill>
                <a:schemeClr val="tx2">
                  <a:lumMod val="75000"/>
                </a:schemeClr>
              </a:solidFill>
              <a:effectLst/>
              <a:latin typeface="Akrobat" panose="000006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EB5E59EC-D4A9-4B39-9A97-85533FADF6AE}"/>
              </a:ext>
            </a:extLst>
          </p:cNvPr>
          <p:cNvSpPr/>
          <p:nvPr/>
        </p:nvSpPr>
        <p:spPr>
          <a:xfrm>
            <a:off x="2557781" y="4444520"/>
            <a:ext cx="1191699" cy="387798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6350" indent="-6350" algn="just">
              <a:lnSpc>
                <a:spcPct val="80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C00000"/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04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 Национальная экономика</a:t>
            </a:r>
            <a:endParaRPr lang="ru-RU" sz="900" dirty="0">
              <a:solidFill>
                <a:schemeClr val="tx2">
                  <a:lumMod val="75000"/>
                </a:schemeClr>
              </a:solidFill>
              <a:effectLst/>
              <a:latin typeface="Akrobat" panose="000006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116FC09B-D5F9-4E32-9F66-8F3576F0A378}"/>
              </a:ext>
            </a:extLst>
          </p:cNvPr>
          <p:cNvSpPr/>
          <p:nvPr/>
        </p:nvSpPr>
        <p:spPr>
          <a:xfrm>
            <a:off x="3236414" y="5036925"/>
            <a:ext cx="1519310" cy="535531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6350" indent="-6350">
              <a:lnSpc>
                <a:spcPct val="80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C00000"/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05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 Жилищно-коммунальное хозяйство</a:t>
            </a:r>
            <a:endParaRPr lang="ru-RU" sz="900" dirty="0">
              <a:solidFill>
                <a:schemeClr val="tx2">
                  <a:lumMod val="75000"/>
                </a:schemeClr>
              </a:solidFill>
              <a:effectLst/>
              <a:latin typeface="Akrobat" panose="000006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D5981375-6217-4FEC-A303-0F197D756088}"/>
              </a:ext>
            </a:extLst>
          </p:cNvPr>
          <p:cNvSpPr/>
          <p:nvPr/>
        </p:nvSpPr>
        <p:spPr>
          <a:xfrm>
            <a:off x="3834131" y="4444520"/>
            <a:ext cx="953769" cy="535531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6350" indent="-6350">
              <a:lnSpc>
                <a:spcPct val="80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C00000"/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06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 Охрана окружающей среды</a:t>
            </a:r>
            <a:endParaRPr lang="ru-RU" sz="900" dirty="0">
              <a:solidFill>
                <a:schemeClr val="tx2">
                  <a:lumMod val="75000"/>
                </a:schemeClr>
              </a:solidFill>
              <a:effectLst/>
              <a:latin typeface="Akrobat" panose="000006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D8174F9C-2157-40C5-AB0F-AC50907FAC68}"/>
              </a:ext>
            </a:extLst>
          </p:cNvPr>
          <p:cNvSpPr/>
          <p:nvPr/>
        </p:nvSpPr>
        <p:spPr>
          <a:xfrm>
            <a:off x="4311015" y="5022338"/>
            <a:ext cx="1156824" cy="240066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6350" indent="-6350">
              <a:lnSpc>
                <a:spcPct val="80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C00000"/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07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 Образование</a:t>
            </a:r>
            <a:endParaRPr lang="ru-RU" sz="900" dirty="0">
              <a:solidFill>
                <a:schemeClr val="tx2">
                  <a:lumMod val="75000"/>
                </a:schemeClr>
              </a:solidFill>
              <a:effectLst/>
              <a:latin typeface="Akrobat" panose="000006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318066FA-0B68-4D8E-A3FC-365EA3F0C274}"/>
              </a:ext>
            </a:extLst>
          </p:cNvPr>
          <p:cNvSpPr/>
          <p:nvPr/>
        </p:nvSpPr>
        <p:spPr>
          <a:xfrm>
            <a:off x="5001407" y="4460954"/>
            <a:ext cx="1156824" cy="387798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6350" indent="-6350">
              <a:lnSpc>
                <a:spcPct val="80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C00000"/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08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 Культура, кинематография</a:t>
            </a:r>
            <a:endParaRPr lang="ru-RU" sz="900" dirty="0">
              <a:solidFill>
                <a:schemeClr val="tx2">
                  <a:lumMod val="75000"/>
                </a:schemeClr>
              </a:solidFill>
              <a:effectLst/>
              <a:latin typeface="Akrobat" panose="000006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DFAE60ED-9C74-4E1A-8251-04CB17EA6118}"/>
              </a:ext>
            </a:extLst>
          </p:cNvPr>
          <p:cNvSpPr/>
          <p:nvPr/>
        </p:nvSpPr>
        <p:spPr>
          <a:xfrm>
            <a:off x="5467839" y="5022338"/>
            <a:ext cx="1424231" cy="240066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6350" indent="-6350">
              <a:lnSpc>
                <a:spcPct val="80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C00000"/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09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 Здравоохранение</a:t>
            </a:r>
            <a:endParaRPr lang="ru-RU" sz="900" dirty="0">
              <a:solidFill>
                <a:schemeClr val="tx2">
                  <a:lumMod val="75000"/>
                </a:schemeClr>
              </a:solidFill>
              <a:effectLst/>
              <a:latin typeface="Akrobat" panose="000006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1CAE75A0-A13D-4320-8E99-CAB7C520C609}"/>
              </a:ext>
            </a:extLst>
          </p:cNvPr>
          <p:cNvSpPr/>
          <p:nvPr/>
        </p:nvSpPr>
        <p:spPr>
          <a:xfrm>
            <a:off x="6285231" y="4457858"/>
            <a:ext cx="1036319" cy="387798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6350" indent="-6350">
              <a:lnSpc>
                <a:spcPct val="80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C00000"/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10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Социальная политика</a:t>
            </a:r>
            <a:endParaRPr lang="ru-RU" sz="900" dirty="0">
              <a:solidFill>
                <a:schemeClr val="tx2">
                  <a:lumMod val="75000"/>
                </a:schemeClr>
              </a:solidFill>
              <a:effectLst/>
              <a:latin typeface="Akrobat" panose="000006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E630C1F7-CC9A-412D-B1A8-6F3C935CDDC9}"/>
              </a:ext>
            </a:extLst>
          </p:cNvPr>
          <p:cNvSpPr/>
          <p:nvPr/>
        </p:nvSpPr>
        <p:spPr>
          <a:xfrm>
            <a:off x="6892070" y="5022338"/>
            <a:ext cx="1036319" cy="535531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6350" indent="-6350">
              <a:lnSpc>
                <a:spcPct val="80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C00000"/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11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Физическая культура и сорт</a:t>
            </a:r>
            <a:endParaRPr lang="ru-RU" sz="900" dirty="0">
              <a:solidFill>
                <a:schemeClr val="tx2">
                  <a:lumMod val="75000"/>
                </a:schemeClr>
              </a:solidFill>
              <a:effectLst/>
              <a:latin typeface="Akrobat" panose="000006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DBB4F616-A436-4F00-A7A8-FFFD21FC499C}"/>
              </a:ext>
            </a:extLst>
          </p:cNvPr>
          <p:cNvSpPr/>
          <p:nvPr/>
        </p:nvSpPr>
        <p:spPr>
          <a:xfrm>
            <a:off x="7550176" y="4428730"/>
            <a:ext cx="1036319" cy="535531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6350" indent="-6350">
              <a:lnSpc>
                <a:spcPct val="80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C00000"/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12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Средства массовой информации</a:t>
            </a:r>
            <a:endParaRPr lang="ru-RU" sz="900" dirty="0">
              <a:solidFill>
                <a:schemeClr val="tx2">
                  <a:lumMod val="75000"/>
                </a:schemeClr>
              </a:solidFill>
              <a:effectLst/>
              <a:latin typeface="Akrobat" panose="000006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18EB19E9-2D02-4C23-8637-F29D487B8A1D}"/>
              </a:ext>
            </a:extLst>
          </p:cNvPr>
          <p:cNvSpPr/>
          <p:nvPr/>
        </p:nvSpPr>
        <p:spPr>
          <a:xfrm>
            <a:off x="8091290" y="5027248"/>
            <a:ext cx="1261330" cy="683264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6350" indent="-6350">
              <a:lnSpc>
                <a:spcPct val="80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C00000"/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13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Обслуживание государственного и муниципального долга</a:t>
            </a:r>
            <a:endParaRPr lang="ru-RU" sz="900" dirty="0">
              <a:solidFill>
                <a:schemeClr val="tx2">
                  <a:lumMod val="75000"/>
                </a:schemeClr>
              </a:solidFill>
              <a:effectLst/>
              <a:latin typeface="Akrobat" panose="000006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2E28C38D-8758-4469-B2BE-D27C83E9DD93}"/>
              </a:ext>
            </a:extLst>
          </p:cNvPr>
          <p:cNvSpPr/>
          <p:nvPr/>
        </p:nvSpPr>
        <p:spPr>
          <a:xfrm>
            <a:off x="8800050" y="4444678"/>
            <a:ext cx="1424231" cy="535531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6350" indent="-6350">
              <a:lnSpc>
                <a:spcPct val="80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C00000"/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14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Межбюджетные трансферты общего характера</a:t>
            </a:r>
            <a:endParaRPr lang="ru-RU" sz="900" dirty="0">
              <a:solidFill>
                <a:schemeClr val="tx2">
                  <a:lumMod val="75000"/>
                </a:schemeClr>
              </a:solidFill>
              <a:effectLst/>
              <a:latin typeface="Akrobat" panose="000006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8113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Диаграмма 28">
            <a:extLst>
              <a:ext uri="{FF2B5EF4-FFF2-40B4-BE49-F238E27FC236}">
                <a16:creationId xmlns:a16="http://schemas.microsoft.com/office/drawing/2014/main" xmlns="" id="{830F55E6-7FA5-4925-A418-6C6B2A5BDA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7401401"/>
              </p:ext>
            </p:extLst>
          </p:nvPr>
        </p:nvGraphicFramePr>
        <p:xfrm>
          <a:off x="753513" y="443128"/>
          <a:ext cx="11067185" cy="6280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4139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лилиния: фигура 2">
            <a:extLst>
              <a:ext uri="{FF2B5EF4-FFF2-40B4-BE49-F238E27FC236}">
                <a16:creationId xmlns:a16="http://schemas.microsoft.com/office/drawing/2014/main" xmlns="" id="{CEBE62B2-E820-4EBC-A04B-8FD749456D60}"/>
              </a:ext>
            </a:extLst>
          </p:cNvPr>
          <p:cNvSpPr/>
          <p:nvPr/>
        </p:nvSpPr>
        <p:spPr>
          <a:xfrm>
            <a:off x="7185804" y="0"/>
            <a:ext cx="4908430" cy="6858000"/>
          </a:xfrm>
          <a:custGeom>
            <a:avLst/>
            <a:gdLst>
              <a:gd name="connsiteX0" fmla="*/ 3735238 w 4908430"/>
              <a:gd name="connsiteY0" fmla="*/ 8626 h 7021902"/>
              <a:gd name="connsiteX1" fmla="*/ 4908430 w 4908430"/>
              <a:gd name="connsiteY1" fmla="*/ 7021902 h 7021902"/>
              <a:gd name="connsiteX2" fmla="*/ 0 w 4908430"/>
              <a:gd name="connsiteY2" fmla="*/ 7004649 h 7021902"/>
              <a:gd name="connsiteX3" fmla="*/ 2355011 w 4908430"/>
              <a:gd name="connsiteY3" fmla="*/ 5244860 h 7021902"/>
              <a:gd name="connsiteX4" fmla="*/ 2596551 w 4908430"/>
              <a:gd name="connsiteY4" fmla="*/ 3830128 h 7021902"/>
              <a:gd name="connsiteX5" fmla="*/ 1871932 w 4908430"/>
              <a:gd name="connsiteY5" fmla="*/ 0 h 7021902"/>
              <a:gd name="connsiteX6" fmla="*/ 3735238 w 4908430"/>
              <a:gd name="connsiteY6" fmla="*/ 8626 h 7021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08430" h="7021902">
                <a:moveTo>
                  <a:pt x="3735238" y="8626"/>
                </a:moveTo>
                <a:lnTo>
                  <a:pt x="4908430" y="7021902"/>
                </a:lnTo>
                <a:lnTo>
                  <a:pt x="0" y="7004649"/>
                </a:lnTo>
                <a:lnTo>
                  <a:pt x="2355011" y="5244860"/>
                </a:lnTo>
                <a:lnTo>
                  <a:pt x="2596551" y="3830128"/>
                </a:lnTo>
                <a:lnTo>
                  <a:pt x="1871932" y="0"/>
                </a:lnTo>
                <a:lnTo>
                  <a:pt x="3735238" y="86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830F55E6-7FA5-4925-A418-6C6B2A5BDA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3796883"/>
              </p:ext>
            </p:extLst>
          </p:nvPr>
        </p:nvGraphicFramePr>
        <p:xfrm>
          <a:off x="5689600" y="0"/>
          <a:ext cx="65024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xmlns="" id="{830F55E6-7FA5-4925-A418-6C6B2A5BDA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1162733"/>
              </p:ext>
            </p:extLst>
          </p:nvPr>
        </p:nvGraphicFramePr>
        <p:xfrm>
          <a:off x="266700" y="102148"/>
          <a:ext cx="5422900" cy="6755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1180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Блок-схема: альтернативный процесс 23">
            <a:extLst>
              <a:ext uri="{FF2B5EF4-FFF2-40B4-BE49-F238E27FC236}">
                <a16:creationId xmlns:a16="http://schemas.microsoft.com/office/drawing/2014/main" xmlns="" id="{E92038F7-7C32-4C5D-A35B-E461BC82353B}"/>
              </a:ext>
            </a:extLst>
          </p:cNvPr>
          <p:cNvSpPr/>
          <p:nvPr/>
        </p:nvSpPr>
        <p:spPr>
          <a:xfrm>
            <a:off x="1016102" y="634819"/>
            <a:ext cx="1718850" cy="1365577"/>
          </a:xfrm>
          <a:prstGeom prst="flowChartAlternateProcess">
            <a:avLst/>
          </a:prstGeom>
          <a:ln w="28575"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Блок-схема: альтернативный процесс 22">
            <a:extLst>
              <a:ext uri="{FF2B5EF4-FFF2-40B4-BE49-F238E27FC236}">
                <a16:creationId xmlns:a16="http://schemas.microsoft.com/office/drawing/2014/main" xmlns="" id="{A13FEA3A-EA19-40BE-9315-AA4F950133D1}"/>
              </a:ext>
            </a:extLst>
          </p:cNvPr>
          <p:cNvSpPr/>
          <p:nvPr/>
        </p:nvSpPr>
        <p:spPr>
          <a:xfrm>
            <a:off x="1016102" y="2084173"/>
            <a:ext cx="1718850" cy="4613189"/>
          </a:xfrm>
          <a:prstGeom prst="flowChartAlternateProcess">
            <a:avLst/>
          </a:prstGeom>
          <a:ln w="28575">
            <a:solidFill>
              <a:srgbClr val="C00000"/>
            </a:solidFill>
            <a:prstDash val="sysDot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xmlns="" id="{AFE19FC4-4059-4067-BAA9-EC65225D42DE}"/>
              </a:ext>
            </a:extLst>
          </p:cNvPr>
          <p:cNvCxnSpPr/>
          <p:nvPr/>
        </p:nvCxnSpPr>
        <p:spPr>
          <a:xfrm>
            <a:off x="1016102" y="3023286"/>
            <a:ext cx="0" cy="775181"/>
          </a:xfrm>
          <a:prstGeom prst="line">
            <a:avLst/>
          </a:prstGeom>
          <a:ln w="28575">
            <a:solidFill>
              <a:srgbClr val="C00000"/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3D68E283-DF3C-4A5A-81F2-3358A88CA444}"/>
              </a:ext>
            </a:extLst>
          </p:cNvPr>
          <p:cNvCxnSpPr/>
          <p:nvPr/>
        </p:nvCxnSpPr>
        <p:spPr>
          <a:xfrm>
            <a:off x="2734952" y="3006811"/>
            <a:ext cx="0" cy="832070"/>
          </a:xfrm>
          <a:prstGeom prst="line">
            <a:avLst/>
          </a:prstGeom>
          <a:ln w="28575">
            <a:solidFill>
              <a:srgbClr val="C00000"/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5" name="Блок-схема: альтернативный процесс 14">
            <a:extLst>
              <a:ext uri="{FF2B5EF4-FFF2-40B4-BE49-F238E27FC236}">
                <a16:creationId xmlns:a16="http://schemas.microsoft.com/office/drawing/2014/main" xmlns="" id="{7A1D5CD4-70D1-4737-9F6E-D4EDE4EFF2F9}"/>
              </a:ext>
            </a:extLst>
          </p:cNvPr>
          <p:cNvSpPr/>
          <p:nvPr/>
        </p:nvSpPr>
        <p:spPr>
          <a:xfrm>
            <a:off x="416395" y="2895425"/>
            <a:ext cx="3152956" cy="935159"/>
          </a:xfrm>
          <a:prstGeom prst="flowChartAlternateProcess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xmlns="" id="{379319BB-D436-4C1B-90E2-FDDD5639E0FE}"/>
              </a:ext>
            </a:extLst>
          </p:cNvPr>
          <p:cNvSpPr/>
          <p:nvPr/>
        </p:nvSpPr>
        <p:spPr>
          <a:xfrm>
            <a:off x="426289" y="1710042"/>
            <a:ext cx="3152956" cy="991960"/>
          </a:xfrm>
          <a:prstGeom prst="flowChartAlternateProcess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альтернативный процесс 12">
            <a:extLst>
              <a:ext uri="{FF2B5EF4-FFF2-40B4-BE49-F238E27FC236}">
                <a16:creationId xmlns:a16="http://schemas.microsoft.com/office/drawing/2014/main" xmlns="" id="{A4A9F952-358E-4D1C-8A61-36EC666F3347}"/>
              </a:ext>
            </a:extLst>
          </p:cNvPr>
          <p:cNvSpPr/>
          <p:nvPr/>
        </p:nvSpPr>
        <p:spPr>
          <a:xfrm>
            <a:off x="2371889" y="2539075"/>
            <a:ext cx="1529469" cy="356350"/>
          </a:xfrm>
          <a:prstGeom prst="flowChartAlternateProcess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Akrobat" panose="00000600000000000000"/>
              </a:rPr>
              <a:t>48 462 988</a:t>
            </a:r>
          </a:p>
        </p:txBody>
      </p:sp>
      <p:sp>
        <p:nvSpPr>
          <p:cNvPr id="6" name="Полилиния: фигура 5">
            <a:extLst>
              <a:ext uri="{FF2B5EF4-FFF2-40B4-BE49-F238E27FC236}">
                <a16:creationId xmlns:a16="http://schemas.microsoft.com/office/drawing/2014/main" xmlns="" id="{1707231E-066B-43B0-B7EC-3C3CA8B8E178}"/>
              </a:ext>
            </a:extLst>
          </p:cNvPr>
          <p:cNvSpPr/>
          <p:nvPr/>
        </p:nvSpPr>
        <p:spPr>
          <a:xfrm>
            <a:off x="7259902" y="26797"/>
            <a:ext cx="4908430" cy="6858000"/>
          </a:xfrm>
          <a:custGeom>
            <a:avLst/>
            <a:gdLst>
              <a:gd name="connsiteX0" fmla="*/ 3735238 w 4908430"/>
              <a:gd name="connsiteY0" fmla="*/ 8626 h 7021902"/>
              <a:gd name="connsiteX1" fmla="*/ 4908430 w 4908430"/>
              <a:gd name="connsiteY1" fmla="*/ 7021902 h 7021902"/>
              <a:gd name="connsiteX2" fmla="*/ 0 w 4908430"/>
              <a:gd name="connsiteY2" fmla="*/ 7004649 h 7021902"/>
              <a:gd name="connsiteX3" fmla="*/ 2355011 w 4908430"/>
              <a:gd name="connsiteY3" fmla="*/ 5244860 h 7021902"/>
              <a:gd name="connsiteX4" fmla="*/ 2596551 w 4908430"/>
              <a:gd name="connsiteY4" fmla="*/ 3830128 h 7021902"/>
              <a:gd name="connsiteX5" fmla="*/ 1871932 w 4908430"/>
              <a:gd name="connsiteY5" fmla="*/ 0 h 7021902"/>
              <a:gd name="connsiteX6" fmla="*/ 3735238 w 4908430"/>
              <a:gd name="connsiteY6" fmla="*/ 8626 h 7021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08430" h="7021902">
                <a:moveTo>
                  <a:pt x="3735238" y="8626"/>
                </a:moveTo>
                <a:lnTo>
                  <a:pt x="4908430" y="7021902"/>
                </a:lnTo>
                <a:lnTo>
                  <a:pt x="0" y="7004649"/>
                </a:lnTo>
                <a:lnTo>
                  <a:pt x="2355011" y="5244860"/>
                </a:lnTo>
                <a:lnTo>
                  <a:pt x="2596551" y="3830128"/>
                </a:lnTo>
                <a:lnTo>
                  <a:pt x="1871932" y="0"/>
                </a:lnTo>
                <a:lnTo>
                  <a:pt x="3735238" y="86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9AB9C6C2-AB9B-4C95-979F-AD19B6C0CBE5}"/>
              </a:ext>
            </a:extLst>
          </p:cNvPr>
          <p:cNvSpPr/>
          <p:nvPr/>
        </p:nvSpPr>
        <p:spPr>
          <a:xfrm>
            <a:off x="97766" y="139445"/>
            <a:ext cx="10394480" cy="517065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Муниципальные программы на 2026-2028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г.г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Лента: наклоненная вверх 2">
            <a:extLst>
              <a:ext uri="{FF2B5EF4-FFF2-40B4-BE49-F238E27FC236}">
                <a16:creationId xmlns:a16="http://schemas.microsoft.com/office/drawing/2014/main" xmlns="" id="{698F3202-7D10-4A88-A28A-A060067D2398}"/>
              </a:ext>
            </a:extLst>
          </p:cNvPr>
          <p:cNvSpPr/>
          <p:nvPr/>
        </p:nvSpPr>
        <p:spPr>
          <a:xfrm>
            <a:off x="713062" y="900914"/>
            <a:ext cx="2380891" cy="537754"/>
          </a:xfrm>
          <a:prstGeom prst="ribbon2">
            <a:avLst>
              <a:gd name="adj1" fmla="val 16667"/>
              <a:gd name="adj2" fmla="val 62041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32D7160-4DE4-43FF-8744-C4CD474C80DF}"/>
              </a:ext>
            </a:extLst>
          </p:cNvPr>
          <p:cNvSpPr txBox="1"/>
          <p:nvPr/>
        </p:nvSpPr>
        <p:spPr>
          <a:xfrm>
            <a:off x="200905" y="1696566"/>
            <a:ext cx="352387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ctr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"Совершенствование местного самоуправления в администрации Добровского сельского поселения»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2A8B74C-2440-46C5-B960-5CCDF4D7D550}"/>
              </a:ext>
            </a:extLst>
          </p:cNvPr>
          <p:cNvSpPr txBox="1"/>
          <p:nvPr/>
        </p:nvSpPr>
        <p:spPr>
          <a:xfrm>
            <a:off x="1353629" y="844224"/>
            <a:ext cx="1099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Impact" panose="020B0806030902050204" pitchFamily="34" charset="0"/>
              </a:rPr>
              <a:t>2026</a:t>
            </a:r>
          </a:p>
        </p:txBody>
      </p:sp>
      <p:sp>
        <p:nvSpPr>
          <p:cNvPr id="57" name="Блок-схема: альтернативный процесс 56">
            <a:extLst>
              <a:ext uri="{FF2B5EF4-FFF2-40B4-BE49-F238E27FC236}">
                <a16:creationId xmlns:a16="http://schemas.microsoft.com/office/drawing/2014/main" xmlns="" id="{1DEC8B80-5B8F-407F-955C-0D85AADB6773}"/>
              </a:ext>
            </a:extLst>
          </p:cNvPr>
          <p:cNvSpPr/>
          <p:nvPr/>
        </p:nvSpPr>
        <p:spPr>
          <a:xfrm>
            <a:off x="439443" y="4133487"/>
            <a:ext cx="3152956" cy="962042"/>
          </a:xfrm>
          <a:prstGeom prst="flowChartAlternateProcess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Блок-схема: альтернативный процесс 58">
            <a:extLst>
              <a:ext uri="{FF2B5EF4-FFF2-40B4-BE49-F238E27FC236}">
                <a16:creationId xmlns:a16="http://schemas.microsoft.com/office/drawing/2014/main" xmlns="" id="{E665B9D6-457E-42BE-B458-4C5DDB47B43E}"/>
              </a:ext>
            </a:extLst>
          </p:cNvPr>
          <p:cNvSpPr/>
          <p:nvPr/>
        </p:nvSpPr>
        <p:spPr>
          <a:xfrm>
            <a:off x="2544919" y="4993371"/>
            <a:ext cx="1216363" cy="287084"/>
          </a:xfrm>
          <a:prstGeom prst="flowChartAlternateProcess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Блок-схема: альтернативный процесс 46">
            <a:extLst>
              <a:ext uri="{FF2B5EF4-FFF2-40B4-BE49-F238E27FC236}">
                <a16:creationId xmlns:a16="http://schemas.microsoft.com/office/drawing/2014/main" xmlns="" id="{1DEC8B80-5B8F-407F-955C-0D85AADB6773}"/>
              </a:ext>
            </a:extLst>
          </p:cNvPr>
          <p:cNvSpPr/>
          <p:nvPr/>
        </p:nvSpPr>
        <p:spPr>
          <a:xfrm>
            <a:off x="422967" y="5385637"/>
            <a:ext cx="3152956" cy="1048114"/>
          </a:xfrm>
          <a:prstGeom prst="flowChartAlternateProcess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Блок-схема: альтернативный процесс 53">
            <a:extLst>
              <a:ext uri="{FF2B5EF4-FFF2-40B4-BE49-F238E27FC236}">
                <a16:creationId xmlns:a16="http://schemas.microsoft.com/office/drawing/2014/main" xmlns="" id="{E665B9D6-457E-42BE-B458-4C5DDB47B43E}"/>
              </a:ext>
            </a:extLst>
          </p:cNvPr>
          <p:cNvSpPr/>
          <p:nvPr/>
        </p:nvSpPr>
        <p:spPr>
          <a:xfrm>
            <a:off x="2528443" y="6245520"/>
            <a:ext cx="1216363" cy="295323"/>
          </a:xfrm>
          <a:prstGeom prst="flowChartAlternateProcess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Блок-схема: альтернативный процесс 60">
            <a:extLst>
              <a:ext uri="{FF2B5EF4-FFF2-40B4-BE49-F238E27FC236}">
                <a16:creationId xmlns:a16="http://schemas.microsoft.com/office/drawing/2014/main" xmlns="" id="{E92038F7-7C32-4C5D-A35B-E461BC82353B}"/>
              </a:ext>
            </a:extLst>
          </p:cNvPr>
          <p:cNvSpPr/>
          <p:nvPr/>
        </p:nvSpPr>
        <p:spPr>
          <a:xfrm>
            <a:off x="4706653" y="667770"/>
            <a:ext cx="1718850" cy="1365577"/>
          </a:xfrm>
          <a:prstGeom prst="flowChartAlternateProcess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Блок-схема: альтернативный процесс 61">
            <a:extLst>
              <a:ext uri="{FF2B5EF4-FFF2-40B4-BE49-F238E27FC236}">
                <a16:creationId xmlns:a16="http://schemas.microsoft.com/office/drawing/2014/main" xmlns="" id="{A13FEA3A-EA19-40BE-9315-AA4F950133D1}"/>
              </a:ext>
            </a:extLst>
          </p:cNvPr>
          <p:cNvSpPr/>
          <p:nvPr/>
        </p:nvSpPr>
        <p:spPr>
          <a:xfrm>
            <a:off x="4734633" y="2117124"/>
            <a:ext cx="1718850" cy="4613189"/>
          </a:xfrm>
          <a:prstGeom prst="flowChartAlternateProcess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3" name="Прямая соединительная линия 62">
            <a:extLst>
              <a:ext uri="{FF2B5EF4-FFF2-40B4-BE49-F238E27FC236}">
                <a16:creationId xmlns:a16="http://schemas.microsoft.com/office/drawing/2014/main" xmlns="" id="{AFE19FC4-4059-4067-BAA9-EC65225D42DE}"/>
              </a:ext>
            </a:extLst>
          </p:cNvPr>
          <p:cNvCxnSpPr/>
          <p:nvPr/>
        </p:nvCxnSpPr>
        <p:spPr>
          <a:xfrm>
            <a:off x="4706653" y="3056237"/>
            <a:ext cx="0" cy="775181"/>
          </a:xfrm>
          <a:prstGeom prst="line">
            <a:avLst/>
          </a:prstGeom>
          <a:ln w="28575">
            <a:solidFill>
              <a:srgbClr val="C00000"/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>
            <a:extLst>
              <a:ext uri="{FF2B5EF4-FFF2-40B4-BE49-F238E27FC236}">
                <a16:creationId xmlns:a16="http://schemas.microsoft.com/office/drawing/2014/main" xmlns="" id="{3D68E283-DF3C-4A5A-81F2-3358A88CA444}"/>
              </a:ext>
            </a:extLst>
          </p:cNvPr>
          <p:cNvCxnSpPr/>
          <p:nvPr/>
        </p:nvCxnSpPr>
        <p:spPr>
          <a:xfrm>
            <a:off x="6425503" y="3039762"/>
            <a:ext cx="0" cy="832070"/>
          </a:xfrm>
          <a:prstGeom prst="line">
            <a:avLst/>
          </a:prstGeom>
          <a:ln w="28575">
            <a:solidFill>
              <a:srgbClr val="C00000"/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5" name="Блок-схема: альтернативный процесс 64">
            <a:extLst>
              <a:ext uri="{FF2B5EF4-FFF2-40B4-BE49-F238E27FC236}">
                <a16:creationId xmlns:a16="http://schemas.microsoft.com/office/drawing/2014/main" xmlns="" id="{7A1D5CD4-70D1-4737-9F6E-D4EDE4EFF2F9}"/>
              </a:ext>
            </a:extLst>
          </p:cNvPr>
          <p:cNvSpPr/>
          <p:nvPr/>
        </p:nvSpPr>
        <p:spPr>
          <a:xfrm>
            <a:off x="4106946" y="2928376"/>
            <a:ext cx="3152956" cy="935159"/>
          </a:xfrm>
          <a:prstGeom prst="flowChartAlternateProcess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Блок-схема: альтернативный процесс 65">
            <a:extLst>
              <a:ext uri="{FF2B5EF4-FFF2-40B4-BE49-F238E27FC236}">
                <a16:creationId xmlns:a16="http://schemas.microsoft.com/office/drawing/2014/main" xmlns="" id="{379319BB-D436-4C1B-90E2-FDDD5639E0FE}"/>
              </a:ext>
            </a:extLst>
          </p:cNvPr>
          <p:cNvSpPr/>
          <p:nvPr/>
        </p:nvSpPr>
        <p:spPr>
          <a:xfrm>
            <a:off x="4116840" y="1742993"/>
            <a:ext cx="3152956" cy="991960"/>
          </a:xfrm>
          <a:prstGeom prst="flowChartAlternateProcess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Блок-схема: альтернативный процесс 66">
            <a:extLst>
              <a:ext uri="{FF2B5EF4-FFF2-40B4-BE49-F238E27FC236}">
                <a16:creationId xmlns:a16="http://schemas.microsoft.com/office/drawing/2014/main" xmlns="" id="{A4A9F952-358E-4D1C-8A61-36EC666F3347}"/>
              </a:ext>
            </a:extLst>
          </p:cNvPr>
          <p:cNvSpPr/>
          <p:nvPr/>
        </p:nvSpPr>
        <p:spPr>
          <a:xfrm>
            <a:off x="6050858" y="2570149"/>
            <a:ext cx="1326635" cy="274355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krobat" panose="00000600000000000000"/>
              </a:rPr>
              <a:t>48 462 988</a:t>
            </a:r>
            <a:endParaRPr lang="ru-RU" sz="1400" b="1" dirty="0">
              <a:solidFill>
                <a:schemeClr val="bg1"/>
              </a:solidFill>
              <a:latin typeface="Akrobat" panose="00000600000000000000"/>
            </a:endParaRPr>
          </a:p>
        </p:txBody>
      </p:sp>
      <p:sp>
        <p:nvSpPr>
          <p:cNvPr id="68" name="Лента: наклоненная вверх 2">
            <a:extLst>
              <a:ext uri="{FF2B5EF4-FFF2-40B4-BE49-F238E27FC236}">
                <a16:creationId xmlns:a16="http://schemas.microsoft.com/office/drawing/2014/main" xmlns="" id="{698F3202-7D10-4A88-A28A-A060067D2398}"/>
              </a:ext>
            </a:extLst>
          </p:cNvPr>
          <p:cNvSpPr/>
          <p:nvPr/>
        </p:nvSpPr>
        <p:spPr>
          <a:xfrm>
            <a:off x="4403613" y="933865"/>
            <a:ext cx="2380891" cy="537754"/>
          </a:xfrm>
          <a:prstGeom prst="ribbon2">
            <a:avLst>
              <a:gd name="adj1" fmla="val 16667"/>
              <a:gd name="adj2" fmla="val 62041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432D7160-4DE4-43FF-8744-C4CD474C80DF}"/>
              </a:ext>
            </a:extLst>
          </p:cNvPr>
          <p:cNvSpPr txBox="1"/>
          <p:nvPr/>
        </p:nvSpPr>
        <p:spPr>
          <a:xfrm>
            <a:off x="4035163" y="1704803"/>
            <a:ext cx="330474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ctr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"Совершенствование местного самоуправления в администрации Добровского сельского поселения»</a:t>
            </a:r>
          </a:p>
        </p:txBody>
      </p:sp>
      <p:sp>
        <p:nvSpPr>
          <p:cNvPr id="72" name="Блок-схема: альтернативный процесс 71">
            <a:extLst>
              <a:ext uri="{FF2B5EF4-FFF2-40B4-BE49-F238E27FC236}">
                <a16:creationId xmlns:a16="http://schemas.microsoft.com/office/drawing/2014/main" xmlns="" id="{5846F739-1CA9-4FD0-AEE7-2D7257B93AF0}"/>
              </a:ext>
            </a:extLst>
          </p:cNvPr>
          <p:cNvSpPr/>
          <p:nvPr/>
        </p:nvSpPr>
        <p:spPr>
          <a:xfrm>
            <a:off x="6217690" y="3779696"/>
            <a:ext cx="1216363" cy="281558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xmlns="" id="{22A8B74C-2440-46C5-B960-5CCDF4D7D550}"/>
              </a:ext>
            </a:extLst>
          </p:cNvPr>
          <p:cNvSpPr txBox="1"/>
          <p:nvPr/>
        </p:nvSpPr>
        <p:spPr>
          <a:xfrm>
            <a:off x="5016200" y="877175"/>
            <a:ext cx="1099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Impact" panose="020B0806030902050204" pitchFamily="34" charset="0"/>
              </a:rPr>
              <a:t>2027</a:t>
            </a:r>
          </a:p>
        </p:txBody>
      </p:sp>
      <p:sp>
        <p:nvSpPr>
          <p:cNvPr id="75" name="Блок-схема: альтернативный процесс 74">
            <a:extLst>
              <a:ext uri="{FF2B5EF4-FFF2-40B4-BE49-F238E27FC236}">
                <a16:creationId xmlns:a16="http://schemas.microsoft.com/office/drawing/2014/main" xmlns="" id="{1DEC8B80-5B8F-407F-955C-0D85AADB6773}"/>
              </a:ext>
            </a:extLst>
          </p:cNvPr>
          <p:cNvSpPr/>
          <p:nvPr/>
        </p:nvSpPr>
        <p:spPr>
          <a:xfrm>
            <a:off x="4129994" y="4166438"/>
            <a:ext cx="3152956" cy="962042"/>
          </a:xfrm>
          <a:prstGeom prst="flowChartAlternateProcess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Блок-схема: альтернативный процесс 76">
            <a:extLst>
              <a:ext uri="{FF2B5EF4-FFF2-40B4-BE49-F238E27FC236}">
                <a16:creationId xmlns:a16="http://schemas.microsoft.com/office/drawing/2014/main" xmlns="" id="{E665B9D6-457E-42BE-B458-4C5DDB47B43E}"/>
              </a:ext>
            </a:extLst>
          </p:cNvPr>
          <p:cNvSpPr/>
          <p:nvPr/>
        </p:nvSpPr>
        <p:spPr>
          <a:xfrm>
            <a:off x="6235470" y="5026322"/>
            <a:ext cx="1216363" cy="287084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Блок-схема: альтернативный процесс 78">
            <a:extLst>
              <a:ext uri="{FF2B5EF4-FFF2-40B4-BE49-F238E27FC236}">
                <a16:creationId xmlns:a16="http://schemas.microsoft.com/office/drawing/2014/main" xmlns="" id="{1DEC8B80-5B8F-407F-955C-0D85AADB6773}"/>
              </a:ext>
            </a:extLst>
          </p:cNvPr>
          <p:cNvSpPr/>
          <p:nvPr/>
        </p:nvSpPr>
        <p:spPr>
          <a:xfrm>
            <a:off x="4113518" y="5418588"/>
            <a:ext cx="3152956" cy="1048114"/>
          </a:xfrm>
          <a:prstGeom prst="flowChartAlternateProcess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Блок-схема: альтернативный процесс 80">
            <a:extLst>
              <a:ext uri="{FF2B5EF4-FFF2-40B4-BE49-F238E27FC236}">
                <a16:creationId xmlns:a16="http://schemas.microsoft.com/office/drawing/2014/main" xmlns="" id="{E665B9D6-457E-42BE-B458-4C5DDB47B43E}"/>
              </a:ext>
            </a:extLst>
          </p:cNvPr>
          <p:cNvSpPr/>
          <p:nvPr/>
        </p:nvSpPr>
        <p:spPr>
          <a:xfrm>
            <a:off x="6218994" y="6278471"/>
            <a:ext cx="1216363" cy="295323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Блок-схема: альтернативный процесс 82">
            <a:extLst>
              <a:ext uri="{FF2B5EF4-FFF2-40B4-BE49-F238E27FC236}">
                <a16:creationId xmlns:a16="http://schemas.microsoft.com/office/drawing/2014/main" xmlns="" id="{E92038F7-7C32-4C5D-A35B-E461BC82353B}"/>
              </a:ext>
            </a:extLst>
          </p:cNvPr>
          <p:cNvSpPr/>
          <p:nvPr/>
        </p:nvSpPr>
        <p:spPr>
          <a:xfrm>
            <a:off x="8331302" y="659533"/>
            <a:ext cx="1718850" cy="1365577"/>
          </a:xfrm>
          <a:prstGeom prst="flowChartAlternateProcess">
            <a:avLst/>
          </a:prstGeom>
          <a:ln w="28575">
            <a:solidFill>
              <a:schemeClr val="accent1">
                <a:lumMod val="75000"/>
              </a:schemeClr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Блок-схема: альтернативный процесс 83">
            <a:extLst>
              <a:ext uri="{FF2B5EF4-FFF2-40B4-BE49-F238E27FC236}">
                <a16:creationId xmlns:a16="http://schemas.microsoft.com/office/drawing/2014/main" xmlns="" id="{A13FEA3A-EA19-40BE-9315-AA4F950133D1}"/>
              </a:ext>
            </a:extLst>
          </p:cNvPr>
          <p:cNvSpPr/>
          <p:nvPr/>
        </p:nvSpPr>
        <p:spPr>
          <a:xfrm>
            <a:off x="8331302" y="2108887"/>
            <a:ext cx="1718850" cy="4613189"/>
          </a:xfrm>
          <a:prstGeom prst="flowChartAlternateProcess">
            <a:avLst/>
          </a:prstGeom>
          <a:ln w="28575">
            <a:solidFill>
              <a:schemeClr val="accent1">
                <a:lumMod val="75000"/>
              </a:schemeClr>
            </a:solidFill>
            <a:prstDash val="sysDot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5" name="Прямая соединительная линия 84">
            <a:extLst>
              <a:ext uri="{FF2B5EF4-FFF2-40B4-BE49-F238E27FC236}">
                <a16:creationId xmlns:a16="http://schemas.microsoft.com/office/drawing/2014/main" xmlns="" id="{AFE19FC4-4059-4067-BAA9-EC65225D42DE}"/>
              </a:ext>
            </a:extLst>
          </p:cNvPr>
          <p:cNvCxnSpPr/>
          <p:nvPr/>
        </p:nvCxnSpPr>
        <p:spPr>
          <a:xfrm>
            <a:off x="8331302" y="3048000"/>
            <a:ext cx="0" cy="775181"/>
          </a:xfrm>
          <a:prstGeom prst="line">
            <a:avLst/>
          </a:prstGeom>
          <a:ln w="28575">
            <a:solidFill>
              <a:srgbClr val="C00000"/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>
            <a:extLst>
              <a:ext uri="{FF2B5EF4-FFF2-40B4-BE49-F238E27FC236}">
                <a16:creationId xmlns:a16="http://schemas.microsoft.com/office/drawing/2014/main" xmlns="" id="{3D68E283-DF3C-4A5A-81F2-3358A88CA444}"/>
              </a:ext>
            </a:extLst>
          </p:cNvPr>
          <p:cNvCxnSpPr/>
          <p:nvPr/>
        </p:nvCxnSpPr>
        <p:spPr>
          <a:xfrm>
            <a:off x="10050152" y="3031525"/>
            <a:ext cx="0" cy="832070"/>
          </a:xfrm>
          <a:prstGeom prst="line">
            <a:avLst/>
          </a:prstGeom>
          <a:ln w="28575">
            <a:solidFill>
              <a:srgbClr val="C00000"/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7" name="Блок-схема: альтернативный процесс 86">
            <a:extLst>
              <a:ext uri="{FF2B5EF4-FFF2-40B4-BE49-F238E27FC236}">
                <a16:creationId xmlns:a16="http://schemas.microsoft.com/office/drawing/2014/main" xmlns="" id="{7A1D5CD4-70D1-4737-9F6E-D4EDE4EFF2F9}"/>
              </a:ext>
            </a:extLst>
          </p:cNvPr>
          <p:cNvSpPr/>
          <p:nvPr/>
        </p:nvSpPr>
        <p:spPr>
          <a:xfrm>
            <a:off x="7731595" y="2920139"/>
            <a:ext cx="3152956" cy="935159"/>
          </a:xfrm>
          <a:prstGeom prst="flowChartAlternateProcess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Блок-схема: альтернативный процесс 87">
            <a:extLst>
              <a:ext uri="{FF2B5EF4-FFF2-40B4-BE49-F238E27FC236}">
                <a16:creationId xmlns:a16="http://schemas.microsoft.com/office/drawing/2014/main" xmlns="" id="{379319BB-D436-4C1B-90E2-FDDD5639E0FE}"/>
              </a:ext>
            </a:extLst>
          </p:cNvPr>
          <p:cNvSpPr/>
          <p:nvPr/>
        </p:nvSpPr>
        <p:spPr>
          <a:xfrm>
            <a:off x="7741489" y="1734756"/>
            <a:ext cx="3152956" cy="991960"/>
          </a:xfrm>
          <a:prstGeom prst="flowChartAlternateProcess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Блок-схема: альтернативный процесс 88">
            <a:extLst>
              <a:ext uri="{FF2B5EF4-FFF2-40B4-BE49-F238E27FC236}">
                <a16:creationId xmlns:a16="http://schemas.microsoft.com/office/drawing/2014/main" xmlns="" id="{A4A9F952-358E-4D1C-8A61-36EC666F3347}"/>
              </a:ext>
            </a:extLst>
          </p:cNvPr>
          <p:cNvSpPr/>
          <p:nvPr/>
        </p:nvSpPr>
        <p:spPr>
          <a:xfrm>
            <a:off x="9860119" y="2580871"/>
            <a:ext cx="1425304" cy="27435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krobat" panose="00000600000000000000"/>
              </a:rPr>
              <a:t>48 462 988</a:t>
            </a:r>
            <a:endParaRPr lang="ru-RU" sz="1400" b="1" dirty="0">
              <a:solidFill>
                <a:schemeClr val="bg1"/>
              </a:solidFill>
              <a:latin typeface="Akrobat" panose="00000600000000000000"/>
            </a:endParaRPr>
          </a:p>
        </p:txBody>
      </p:sp>
      <p:sp>
        <p:nvSpPr>
          <p:cNvPr id="90" name="Лента: наклоненная вверх 2">
            <a:extLst>
              <a:ext uri="{FF2B5EF4-FFF2-40B4-BE49-F238E27FC236}">
                <a16:creationId xmlns:a16="http://schemas.microsoft.com/office/drawing/2014/main" xmlns="" id="{698F3202-7D10-4A88-A28A-A060067D2398}"/>
              </a:ext>
            </a:extLst>
          </p:cNvPr>
          <p:cNvSpPr/>
          <p:nvPr/>
        </p:nvSpPr>
        <p:spPr>
          <a:xfrm>
            <a:off x="8028262" y="925628"/>
            <a:ext cx="2380891" cy="537754"/>
          </a:xfrm>
          <a:prstGeom prst="ribbon2">
            <a:avLst>
              <a:gd name="adj1" fmla="val 16667"/>
              <a:gd name="adj2" fmla="val 62041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xmlns="" id="{432D7160-4DE4-43FF-8744-C4CD474C80DF}"/>
              </a:ext>
            </a:extLst>
          </p:cNvPr>
          <p:cNvSpPr txBox="1"/>
          <p:nvPr/>
        </p:nvSpPr>
        <p:spPr>
          <a:xfrm>
            <a:off x="7659812" y="1696566"/>
            <a:ext cx="330474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ctr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"Совершенствование местного самоуправления в администрации Добровского сельского поселения»</a:t>
            </a:r>
          </a:p>
        </p:txBody>
      </p:sp>
      <p:sp>
        <p:nvSpPr>
          <p:cNvPr id="94" name="Блок-схема: альтернативный процесс 93">
            <a:extLst>
              <a:ext uri="{FF2B5EF4-FFF2-40B4-BE49-F238E27FC236}">
                <a16:creationId xmlns:a16="http://schemas.microsoft.com/office/drawing/2014/main" xmlns="" id="{5846F739-1CA9-4FD0-AEE7-2D7257B93AF0}"/>
              </a:ext>
            </a:extLst>
          </p:cNvPr>
          <p:cNvSpPr/>
          <p:nvPr/>
        </p:nvSpPr>
        <p:spPr>
          <a:xfrm>
            <a:off x="9842339" y="3771459"/>
            <a:ext cx="1216363" cy="28155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xmlns="" id="{22A8B74C-2440-46C5-B960-5CCDF4D7D550}"/>
              </a:ext>
            </a:extLst>
          </p:cNvPr>
          <p:cNvSpPr txBox="1"/>
          <p:nvPr/>
        </p:nvSpPr>
        <p:spPr>
          <a:xfrm>
            <a:off x="8668829" y="868938"/>
            <a:ext cx="1099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Impact" panose="020B0806030902050204" pitchFamily="34" charset="0"/>
              </a:rPr>
              <a:t>2028</a:t>
            </a:r>
          </a:p>
        </p:txBody>
      </p:sp>
      <p:sp>
        <p:nvSpPr>
          <p:cNvPr id="97" name="Блок-схема: альтернативный процесс 96">
            <a:extLst>
              <a:ext uri="{FF2B5EF4-FFF2-40B4-BE49-F238E27FC236}">
                <a16:creationId xmlns:a16="http://schemas.microsoft.com/office/drawing/2014/main" xmlns="" id="{1DEC8B80-5B8F-407F-955C-0D85AADB6773}"/>
              </a:ext>
            </a:extLst>
          </p:cNvPr>
          <p:cNvSpPr/>
          <p:nvPr/>
        </p:nvSpPr>
        <p:spPr>
          <a:xfrm>
            <a:off x="7754643" y="4158201"/>
            <a:ext cx="3152956" cy="962042"/>
          </a:xfrm>
          <a:prstGeom prst="flowChartAlternateProcess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9" name="Блок-схема: альтернативный процесс 98">
            <a:extLst>
              <a:ext uri="{FF2B5EF4-FFF2-40B4-BE49-F238E27FC236}">
                <a16:creationId xmlns:a16="http://schemas.microsoft.com/office/drawing/2014/main" xmlns="" id="{E665B9D6-457E-42BE-B458-4C5DDB47B43E}"/>
              </a:ext>
            </a:extLst>
          </p:cNvPr>
          <p:cNvSpPr/>
          <p:nvPr/>
        </p:nvSpPr>
        <p:spPr>
          <a:xfrm>
            <a:off x="9860119" y="5018085"/>
            <a:ext cx="1216363" cy="28708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Блок-схема: альтернативный процесс 100">
            <a:extLst>
              <a:ext uri="{FF2B5EF4-FFF2-40B4-BE49-F238E27FC236}">
                <a16:creationId xmlns:a16="http://schemas.microsoft.com/office/drawing/2014/main" xmlns="" id="{1DEC8B80-5B8F-407F-955C-0D85AADB6773}"/>
              </a:ext>
            </a:extLst>
          </p:cNvPr>
          <p:cNvSpPr/>
          <p:nvPr/>
        </p:nvSpPr>
        <p:spPr>
          <a:xfrm>
            <a:off x="7738167" y="5410351"/>
            <a:ext cx="3152956" cy="1048114"/>
          </a:xfrm>
          <a:prstGeom prst="flowChartAlternateProcess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Блок-схема: альтернативный процесс 102">
            <a:extLst>
              <a:ext uri="{FF2B5EF4-FFF2-40B4-BE49-F238E27FC236}">
                <a16:creationId xmlns:a16="http://schemas.microsoft.com/office/drawing/2014/main" xmlns="" id="{E665B9D6-457E-42BE-B458-4C5DDB47B43E}"/>
              </a:ext>
            </a:extLst>
          </p:cNvPr>
          <p:cNvSpPr/>
          <p:nvPr/>
        </p:nvSpPr>
        <p:spPr>
          <a:xfrm>
            <a:off x="9843643" y="6270234"/>
            <a:ext cx="1216363" cy="29532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011401C3-7A1B-487E-89F4-0C36257DB49B}"/>
              </a:ext>
            </a:extLst>
          </p:cNvPr>
          <p:cNvSpPr txBox="1"/>
          <p:nvPr/>
        </p:nvSpPr>
        <p:spPr>
          <a:xfrm>
            <a:off x="2277687" y="6258781"/>
            <a:ext cx="177619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en-US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2 297 920,00</a:t>
            </a:r>
            <a:endParaRPr lang="ru-RU" sz="1300" b="1" dirty="0">
              <a:solidFill>
                <a:schemeClr val="bg1"/>
              </a:solidFill>
              <a:latin typeface="Akrobat" panose="00000600000000000000" pitchFamily="50" charset="-52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460D1801-86CF-4449-9B77-A6B1A75A05D7}"/>
              </a:ext>
            </a:extLst>
          </p:cNvPr>
          <p:cNvSpPr txBox="1"/>
          <p:nvPr/>
        </p:nvSpPr>
        <p:spPr>
          <a:xfrm>
            <a:off x="216529" y="5410351"/>
            <a:ext cx="324089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ctr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«Деятельность в сфере национальной безопасности и правоохранительной деятельности»</a:t>
            </a:r>
            <a:r>
              <a:rPr lang="ru-RU" sz="1300" dirty="0">
                <a:latin typeface="Akrobat" panose="00000600000000000000" pitchFamily="50" charset="-52"/>
              </a:rPr>
              <a:t>»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xmlns="" id="{460D1801-86CF-4449-9B77-A6B1A75A05D7}"/>
              </a:ext>
            </a:extLst>
          </p:cNvPr>
          <p:cNvSpPr txBox="1"/>
          <p:nvPr/>
        </p:nvSpPr>
        <p:spPr>
          <a:xfrm>
            <a:off x="3975213" y="5463418"/>
            <a:ext cx="321093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ctr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«Деятельность в сфере национальной безопасности и правоохранительной деятельности»</a:t>
            </a:r>
            <a:r>
              <a:rPr lang="ru-RU" sz="1300" dirty="0">
                <a:latin typeface="Akrobat" panose="00000600000000000000" pitchFamily="50" charset="-52"/>
              </a:rPr>
              <a:t>»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xmlns="" id="{011401C3-7A1B-487E-89F4-0C36257DB49B}"/>
              </a:ext>
            </a:extLst>
          </p:cNvPr>
          <p:cNvSpPr txBox="1"/>
          <p:nvPr/>
        </p:nvSpPr>
        <p:spPr>
          <a:xfrm>
            <a:off x="6254649" y="6279546"/>
            <a:ext cx="170894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en-US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2 297 920,00</a:t>
            </a:r>
            <a:endParaRPr lang="ru-RU" sz="1300" b="1" dirty="0">
              <a:solidFill>
                <a:schemeClr val="bg1"/>
              </a:solidFill>
              <a:latin typeface="Akrobat" panose="00000600000000000000" pitchFamily="50" charset="-52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xmlns="" id="{011401C3-7A1B-487E-89F4-0C36257DB49B}"/>
              </a:ext>
            </a:extLst>
          </p:cNvPr>
          <p:cNvSpPr txBox="1"/>
          <p:nvPr/>
        </p:nvSpPr>
        <p:spPr>
          <a:xfrm>
            <a:off x="9714117" y="6279546"/>
            <a:ext cx="163795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en-US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2 305 920,00</a:t>
            </a:r>
            <a:endParaRPr lang="ru-RU" sz="1300" b="1" dirty="0">
              <a:solidFill>
                <a:schemeClr val="bg1"/>
              </a:solidFill>
              <a:latin typeface="Akrobat" panose="00000600000000000000" pitchFamily="50" charset="-52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xmlns="" id="{460D1801-86CF-4449-9B77-A6B1A75A05D7}"/>
              </a:ext>
            </a:extLst>
          </p:cNvPr>
          <p:cNvSpPr txBox="1"/>
          <p:nvPr/>
        </p:nvSpPr>
        <p:spPr>
          <a:xfrm>
            <a:off x="7707907" y="4133487"/>
            <a:ext cx="315295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«Деятельность в сфере дорожного хозяйства Добровского сельского поселения»</a:t>
            </a:r>
          </a:p>
          <a:p>
            <a:pPr indent="180975" algn="ctr"/>
            <a:endParaRPr lang="ru-RU" sz="1300" dirty="0">
              <a:latin typeface="Akrobat" panose="00000600000000000000" pitchFamily="50" charset="-52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xmlns="" id="{41F0C5B3-7561-4669-8266-CCB4ED46BD8B}"/>
              </a:ext>
            </a:extLst>
          </p:cNvPr>
          <p:cNvSpPr txBox="1"/>
          <p:nvPr/>
        </p:nvSpPr>
        <p:spPr>
          <a:xfrm>
            <a:off x="7569285" y="5463418"/>
            <a:ext cx="324808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ctr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«Деятельность в сфере национальной безопасности и правоохранительной деятельности»</a:t>
            </a:r>
            <a:r>
              <a:rPr lang="ru-RU" sz="1300" dirty="0">
                <a:latin typeface="Akrobat" panose="00000600000000000000" pitchFamily="50" charset="-52"/>
              </a:rPr>
              <a:t>»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xmlns="" id="{DB806B55-5A6E-470B-B753-2AAB22E11256}"/>
              </a:ext>
            </a:extLst>
          </p:cNvPr>
          <p:cNvSpPr txBox="1"/>
          <p:nvPr/>
        </p:nvSpPr>
        <p:spPr>
          <a:xfrm>
            <a:off x="9768585" y="5026959"/>
            <a:ext cx="161609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en-US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0,00</a:t>
            </a:r>
            <a:endParaRPr lang="ru-RU" sz="1300" b="1" dirty="0">
              <a:solidFill>
                <a:schemeClr val="bg1"/>
              </a:solidFill>
              <a:latin typeface="Akrobat" panose="00000600000000000000" pitchFamily="50" charset="-52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xmlns="" id="{DB806B55-5A6E-470B-B753-2AAB22E11256}"/>
              </a:ext>
            </a:extLst>
          </p:cNvPr>
          <p:cNvSpPr txBox="1"/>
          <p:nvPr/>
        </p:nvSpPr>
        <p:spPr>
          <a:xfrm>
            <a:off x="6141956" y="5015239"/>
            <a:ext cx="163159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en-US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0,00</a:t>
            </a:r>
            <a:endParaRPr lang="ru-RU" sz="1300" b="1" dirty="0">
              <a:solidFill>
                <a:schemeClr val="bg1"/>
              </a:solidFill>
              <a:latin typeface="Akrobat" panose="00000600000000000000" pitchFamily="50" charset="-52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xmlns="" id="{41F0C5B3-7561-4669-8266-CCB4ED46BD8B}"/>
              </a:ext>
            </a:extLst>
          </p:cNvPr>
          <p:cNvSpPr txBox="1"/>
          <p:nvPr/>
        </p:nvSpPr>
        <p:spPr>
          <a:xfrm>
            <a:off x="4236680" y="4202977"/>
            <a:ext cx="291347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«Деятельность в сфере дорожного хозяйства Добровского сельского поселения»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1F0C5B3-7561-4669-8266-CCB4ED46BD8B}"/>
              </a:ext>
            </a:extLst>
          </p:cNvPr>
          <p:cNvSpPr txBox="1"/>
          <p:nvPr/>
        </p:nvSpPr>
        <p:spPr>
          <a:xfrm>
            <a:off x="416395" y="4142863"/>
            <a:ext cx="334488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«Деятельность в сфере дорожного хозяйства Добровского сельского поселения»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B806B55-5A6E-470B-B753-2AAB22E11256}"/>
              </a:ext>
            </a:extLst>
          </p:cNvPr>
          <p:cNvSpPr txBox="1"/>
          <p:nvPr/>
        </p:nvSpPr>
        <p:spPr>
          <a:xfrm>
            <a:off x="2483982" y="5004551"/>
            <a:ext cx="149024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ru-RU" sz="1300" b="1" dirty="0" smtClean="0">
                <a:solidFill>
                  <a:schemeClr val="bg1"/>
                </a:solidFill>
                <a:latin typeface="Akrobat" panose="00000600000000000000" pitchFamily="50" charset="-52"/>
              </a:rPr>
              <a:t>2 984 233</a:t>
            </a:r>
          </a:p>
          <a:p>
            <a:pPr indent="180975" algn="just"/>
            <a:endParaRPr lang="ru-RU" sz="1300" b="1" dirty="0" smtClean="0">
              <a:solidFill>
                <a:schemeClr val="bg1"/>
              </a:solidFill>
              <a:latin typeface="Akrobat" panose="00000600000000000000" pitchFamily="50" charset="-52"/>
            </a:endParaRPr>
          </a:p>
          <a:p>
            <a:pPr indent="180975" algn="just"/>
            <a:endParaRPr lang="ru-RU" sz="1300" b="1" dirty="0">
              <a:solidFill>
                <a:schemeClr val="bg1"/>
              </a:solidFill>
              <a:latin typeface="Akrobat" panose="00000600000000000000" pitchFamily="50" charset="-52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xmlns="" id="{392BC65E-5CDE-49EB-8EAE-16B29A07C068}"/>
              </a:ext>
            </a:extLst>
          </p:cNvPr>
          <p:cNvSpPr txBox="1"/>
          <p:nvPr/>
        </p:nvSpPr>
        <p:spPr>
          <a:xfrm>
            <a:off x="190966" y="2962238"/>
            <a:ext cx="350910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ctr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«Деятельность в сфере национальной экономики Добровского сельского поселения»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xmlns="" id="{8DE82375-F0E3-40E2-968C-AB18A4BCA6BC}"/>
              </a:ext>
            </a:extLst>
          </p:cNvPr>
          <p:cNvSpPr txBox="1"/>
          <p:nvPr/>
        </p:nvSpPr>
        <p:spPr>
          <a:xfrm>
            <a:off x="6214300" y="3787353"/>
            <a:ext cx="183812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ru-RU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5 </a:t>
            </a:r>
            <a:r>
              <a:rPr lang="ru-RU" sz="1300" b="1" dirty="0" smtClean="0">
                <a:solidFill>
                  <a:schemeClr val="bg1"/>
                </a:solidFill>
                <a:latin typeface="Akrobat" panose="00000600000000000000" pitchFamily="50" charset="-52"/>
              </a:rPr>
              <a:t>624 </a:t>
            </a:r>
            <a:r>
              <a:rPr lang="ru-RU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504,22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xmlns="" id="{76EC2B32-D145-40FF-9D2E-808C74160474}"/>
              </a:ext>
            </a:extLst>
          </p:cNvPr>
          <p:cNvSpPr txBox="1"/>
          <p:nvPr/>
        </p:nvSpPr>
        <p:spPr>
          <a:xfrm>
            <a:off x="9791200" y="3776904"/>
            <a:ext cx="184558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ru-RU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2 624 349,15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xmlns="" id="{E1EFC69D-8468-4876-9311-20003D983821}"/>
              </a:ext>
            </a:extLst>
          </p:cNvPr>
          <p:cNvSpPr txBox="1"/>
          <p:nvPr/>
        </p:nvSpPr>
        <p:spPr>
          <a:xfrm>
            <a:off x="4035163" y="2972333"/>
            <a:ext cx="330474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ctr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«Деятельность в сфере национальной экономики Добровского сельского поселения»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xmlns="" id="{09207BCC-1419-420E-AD8E-A403C365E1C7}"/>
              </a:ext>
            </a:extLst>
          </p:cNvPr>
          <p:cNvSpPr txBox="1"/>
          <p:nvPr/>
        </p:nvSpPr>
        <p:spPr>
          <a:xfrm>
            <a:off x="7547725" y="2957862"/>
            <a:ext cx="330474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ctr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«Деятельность в сфере национальной экономики Добровского сельского поселения»</a:t>
            </a:r>
          </a:p>
        </p:txBody>
      </p:sp>
      <p:sp>
        <p:nvSpPr>
          <p:cNvPr id="70" name="Блок-схема: альтернативный процесс 69">
            <a:extLst>
              <a:ext uri="{FF2B5EF4-FFF2-40B4-BE49-F238E27FC236}">
                <a16:creationId xmlns:a16="http://schemas.microsoft.com/office/drawing/2014/main" xmlns="" id="{A4A9F952-358E-4D1C-8A61-36EC666F3347}"/>
              </a:ext>
            </a:extLst>
          </p:cNvPr>
          <p:cNvSpPr/>
          <p:nvPr/>
        </p:nvSpPr>
        <p:spPr>
          <a:xfrm>
            <a:off x="2524411" y="3776904"/>
            <a:ext cx="1529469" cy="356350"/>
          </a:xfrm>
          <a:prstGeom prst="flowChartAlternateProcess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Akrobat" panose="00000600000000000000"/>
              </a:rPr>
              <a:t>4 873 863</a:t>
            </a:r>
          </a:p>
        </p:txBody>
      </p:sp>
    </p:spTree>
    <p:extLst>
      <p:ext uri="{BB962C8B-B14F-4D97-AF65-F5344CB8AC3E}">
        <p14:creationId xmlns:p14="http://schemas.microsoft.com/office/powerpoint/2010/main" val="361058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Блок-схема: альтернативный процесс 23">
            <a:extLst>
              <a:ext uri="{FF2B5EF4-FFF2-40B4-BE49-F238E27FC236}">
                <a16:creationId xmlns:a16="http://schemas.microsoft.com/office/drawing/2014/main" xmlns="" id="{E92038F7-7C32-4C5D-A35B-E461BC82353B}"/>
              </a:ext>
            </a:extLst>
          </p:cNvPr>
          <p:cNvSpPr/>
          <p:nvPr/>
        </p:nvSpPr>
        <p:spPr>
          <a:xfrm>
            <a:off x="1016102" y="634819"/>
            <a:ext cx="1718850" cy="1365577"/>
          </a:xfrm>
          <a:prstGeom prst="flowChartAlternateProcess">
            <a:avLst/>
          </a:prstGeom>
          <a:ln w="28575"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Блок-схема: альтернативный процесс 22">
            <a:extLst>
              <a:ext uri="{FF2B5EF4-FFF2-40B4-BE49-F238E27FC236}">
                <a16:creationId xmlns:a16="http://schemas.microsoft.com/office/drawing/2014/main" xmlns="" id="{A13FEA3A-EA19-40BE-9315-AA4F950133D1}"/>
              </a:ext>
            </a:extLst>
          </p:cNvPr>
          <p:cNvSpPr/>
          <p:nvPr/>
        </p:nvSpPr>
        <p:spPr>
          <a:xfrm>
            <a:off x="1041322" y="2146130"/>
            <a:ext cx="1718850" cy="4492796"/>
          </a:xfrm>
          <a:prstGeom prst="flowChartAlternateProcess">
            <a:avLst/>
          </a:prstGeom>
          <a:ln w="28575">
            <a:solidFill>
              <a:srgbClr val="C00000"/>
            </a:solidFill>
            <a:prstDash val="sysDot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xmlns="" id="{AFE19FC4-4059-4067-BAA9-EC65225D42DE}"/>
              </a:ext>
            </a:extLst>
          </p:cNvPr>
          <p:cNvCxnSpPr/>
          <p:nvPr/>
        </p:nvCxnSpPr>
        <p:spPr>
          <a:xfrm>
            <a:off x="1016102" y="3023286"/>
            <a:ext cx="0" cy="775181"/>
          </a:xfrm>
          <a:prstGeom prst="line">
            <a:avLst/>
          </a:prstGeom>
          <a:ln w="28575">
            <a:solidFill>
              <a:srgbClr val="C00000"/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3D68E283-DF3C-4A5A-81F2-3358A88CA444}"/>
              </a:ext>
            </a:extLst>
          </p:cNvPr>
          <p:cNvCxnSpPr/>
          <p:nvPr/>
        </p:nvCxnSpPr>
        <p:spPr>
          <a:xfrm>
            <a:off x="2734952" y="3006811"/>
            <a:ext cx="0" cy="832070"/>
          </a:xfrm>
          <a:prstGeom prst="line">
            <a:avLst/>
          </a:prstGeom>
          <a:ln w="28575">
            <a:solidFill>
              <a:srgbClr val="C00000"/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5" name="Блок-схема: альтернативный процесс 14">
            <a:extLst>
              <a:ext uri="{FF2B5EF4-FFF2-40B4-BE49-F238E27FC236}">
                <a16:creationId xmlns:a16="http://schemas.microsoft.com/office/drawing/2014/main" xmlns="" id="{7A1D5CD4-70D1-4737-9F6E-D4EDE4EFF2F9}"/>
              </a:ext>
            </a:extLst>
          </p:cNvPr>
          <p:cNvSpPr/>
          <p:nvPr/>
        </p:nvSpPr>
        <p:spPr>
          <a:xfrm>
            <a:off x="416395" y="2895425"/>
            <a:ext cx="3152956" cy="935159"/>
          </a:xfrm>
          <a:prstGeom prst="flowChartAlternateProcess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xmlns="" id="{379319BB-D436-4C1B-90E2-FDDD5639E0FE}"/>
              </a:ext>
            </a:extLst>
          </p:cNvPr>
          <p:cNvSpPr/>
          <p:nvPr/>
        </p:nvSpPr>
        <p:spPr>
          <a:xfrm>
            <a:off x="426289" y="1710042"/>
            <a:ext cx="3152956" cy="991960"/>
          </a:xfrm>
          <a:prstGeom prst="flowChartAlternateProcess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альтернативный процесс 12">
            <a:extLst>
              <a:ext uri="{FF2B5EF4-FFF2-40B4-BE49-F238E27FC236}">
                <a16:creationId xmlns:a16="http://schemas.microsoft.com/office/drawing/2014/main" xmlns="" id="{A4A9F952-358E-4D1C-8A61-36EC666F3347}"/>
              </a:ext>
            </a:extLst>
          </p:cNvPr>
          <p:cNvSpPr/>
          <p:nvPr/>
        </p:nvSpPr>
        <p:spPr>
          <a:xfrm>
            <a:off x="2540305" y="2510034"/>
            <a:ext cx="1216363" cy="274355"/>
          </a:xfrm>
          <a:prstGeom prst="flowChartAlternateProcess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: фигура 5">
            <a:extLst>
              <a:ext uri="{FF2B5EF4-FFF2-40B4-BE49-F238E27FC236}">
                <a16:creationId xmlns:a16="http://schemas.microsoft.com/office/drawing/2014/main" xmlns="" id="{1707231E-066B-43B0-B7EC-3C3CA8B8E178}"/>
              </a:ext>
            </a:extLst>
          </p:cNvPr>
          <p:cNvSpPr/>
          <p:nvPr/>
        </p:nvSpPr>
        <p:spPr>
          <a:xfrm>
            <a:off x="7161090" y="16473"/>
            <a:ext cx="4908430" cy="6858000"/>
          </a:xfrm>
          <a:custGeom>
            <a:avLst/>
            <a:gdLst>
              <a:gd name="connsiteX0" fmla="*/ 3735238 w 4908430"/>
              <a:gd name="connsiteY0" fmla="*/ 8626 h 7021902"/>
              <a:gd name="connsiteX1" fmla="*/ 4908430 w 4908430"/>
              <a:gd name="connsiteY1" fmla="*/ 7021902 h 7021902"/>
              <a:gd name="connsiteX2" fmla="*/ 0 w 4908430"/>
              <a:gd name="connsiteY2" fmla="*/ 7004649 h 7021902"/>
              <a:gd name="connsiteX3" fmla="*/ 2355011 w 4908430"/>
              <a:gd name="connsiteY3" fmla="*/ 5244860 h 7021902"/>
              <a:gd name="connsiteX4" fmla="*/ 2596551 w 4908430"/>
              <a:gd name="connsiteY4" fmla="*/ 3830128 h 7021902"/>
              <a:gd name="connsiteX5" fmla="*/ 1871932 w 4908430"/>
              <a:gd name="connsiteY5" fmla="*/ 0 h 7021902"/>
              <a:gd name="connsiteX6" fmla="*/ 3735238 w 4908430"/>
              <a:gd name="connsiteY6" fmla="*/ 8626 h 7021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08430" h="7021902">
                <a:moveTo>
                  <a:pt x="3735238" y="8626"/>
                </a:moveTo>
                <a:lnTo>
                  <a:pt x="4908430" y="7021902"/>
                </a:lnTo>
                <a:lnTo>
                  <a:pt x="0" y="7004649"/>
                </a:lnTo>
                <a:lnTo>
                  <a:pt x="2355011" y="5244860"/>
                </a:lnTo>
                <a:lnTo>
                  <a:pt x="2596551" y="3830128"/>
                </a:lnTo>
                <a:lnTo>
                  <a:pt x="1871932" y="0"/>
                </a:lnTo>
                <a:lnTo>
                  <a:pt x="3735238" y="86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9AB9C6C2-AB9B-4C95-979F-AD19B6C0CBE5}"/>
              </a:ext>
            </a:extLst>
          </p:cNvPr>
          <p:cNvSpPr/>
          <p:nvPr/>
        </p:nvSpPr>
        <p:spPr>
          <a:xfrm>
            <a:off x="97766" y="139445"/>
            <a:ext cx="10394480" cy="492122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Akrobat Bold" panose="000008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Муниципальные программы на 202</a:t>
            </a:r>
            <a:r>
              <a:rPr lang="en-US" sz="2400" b="1" dirty="0">
                <a:latin typeface="Akrobat Bold" panose="000008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ru-RU" sz="2400" b="1" dirty="0">
                <a:latin typeface="Akrobat Bold" panose="000008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-202</a:t>
            </a:r>
            <a:r>
              <a:rPr lang="en-US" sz="2400" b="1" dirty="0">
                <a:latin typeface="Akrobat Bold" panose="000008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ru-RU" sz="2400" b="1" dirty="0">
                <a:latin typeface="Akrobat Bold" panose="000008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 гг.</a:t>
            </a:r>
            <a:endParaRPr lang="ru-RU" sz="1400" b="1" dirty="0">
              <a:effectLst/>
              <a:latin typeface="Akrobat Bold" panose="000008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Лента: наклоненная вверх 2">
            <a:extLst>
              <a:ext uri="{FF2B5EF4-FFF2-40B4-BE49-F238E27FC236}">
                <a16:creationId xmlns:a16="http://schemas.microsoft.com/office/drawing/2014/main" xmlns="" id="{698F3202-7D10-4A88-A28A-A060067D2398}"/>
              </a:ext>
            </a:extLst>
          </p:cNvPr>
          <p:cNvSpPr/>
          <p:nvPr/>
        </p:nvSpPr>
        <p:spPr>
          <a:xfrm>
            <a:off x="713062" y="900914"/>
            <a:ext cx="2380891" cy="537754"/>
          </a:xfrm>
          <a:prstGeom prst="ribbon2">
            <a:avLst>
              <a:gd name="adj1" fmla="val 16667"/>
              <a:gd name="adj2" fmla="val 62041"/>
            </a:avLst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xmlns="" id="{5846F739-1CA9-4FD0-AEE7-2D7257B93AF0}"/>
              </a:ext>
            </a:extLst>
          </p:cNvPr>
          <p:cNvSpPr/>
          <p:nvPr/>
        </p:nvSpPr>
        <p:spPr>
          <a:xfrm>
            <a:off x="2527139" y="3677735"/>
            <a:ext cx="1216363" cy="281558"/>
          </a:xfrm>
          <a:prstGeom prst="flowChartAlternateProcess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2A8B74C-2440-46C5-B960-5CCDF4D7D550}"/>
              </a:ext>
            </a:extLst>
          </p:cNvPr>
          <p:cNvSpPr txBox="1"/>
          <p:nvPr/>
        </p:nvSpPr>
        <p:spPr>
          <a:xfrm>
            <a:off x="1353629" y="844224"/>
            <a:ext cx="1099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Impact" panose="020B0806030902050204" pitchFamily="34" charset="0"/>
              </a:rPr>
              <a:t>202</a:t>
            </a:r>
            <a:r>
              <a:rPr lang="en-US" sz="2800" dirty="0">
                <a:solidFill>
                  <a:schemeClr val="bg1"/>
                </a:solidFill>
                <a:latin typeface="Impact" panose="020B0806030902050204" pitchFamily="34" charset="0"/>
              </a:rPr>
              <a:t>6</a:t>
            </a:r>
            <a:endParaRPr lang="ru-RU" sz="28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61" name="Блок-схема: альтернативный процесс 60">
            <a:extLst>
              <a:ext uri="{FF2B5EF4-FFF2-40B4-BE49-F238E27FC236}">
                <a16:creationId xmlns:a16="http://schemas.microsoft.com/office/drawing/2014/main" xmlns="" id="{E92038F7-7C32-4C5D-A35B-E461BC82353B}"/>
              </a:ext>
            </a:extLst>
          </p:cNvPr>
          <p:cNvSpPr/>
          <p:nvPr/>
        </p:nvSpPr>
        <p:spPr>
          <a:xfrm>
            <a:off x="4706653" y="667770"/>
            <a:ext cx="1718850" cy="1365577"/>
          </a:xfrm>
          <a:prstGeom prst="flowChartAlternateProcess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Блок-схема: альтернативный процесс 61">
            <a:extLst>
              <a:ext uri="{FF2B5EF4-FFF2-40B4-BE49-F238E27FC236}">
                <a16:creationId xmlns:a16="http://schemas.microsoft.com/office/drawing/2014/main" xmlns="" id="{A13FEA3A-EA19-40BE-9315-AA4F950133D1}"/>
              </a:ext>
            </a:extLst>
          </p:cNvPr>
          <p:cNvSpPr/>
          <p:nvPr/>
        </p:nvSpPr>
        <p:spPr>
          <a:xfrm>
            <a:off x="4706653" y="2117123"/>
            <a:ext cx="1718850" cy="4492796"/>
          </a:xfrm>
          <a:prstGeom prst="flowChartAlternateProcess">
            <a:avLst/>
          </a:prstGeom>
          <a:ln w="285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Блок-схема: альтернативный процесс 65">
            <a:extLst>
              <a:ext uri="{FF2B5EF4-FFF2-40B4-BE49-F238E27FC236}">
                <a16:creationId xmlns:a16="http://schemas.microsoft.com/office/drawing/2014/main" xmlns="" id="{379319BB-D436-4C1B-90E2-FDDD5639E0FE}"/>
              </a:ext>
            </a:extLst>
          </p:cNvPr>
          <p:cNvSpPr/>
          <p:nvPr/>
        </p:nvSpPr>
        <p:spPr>
          <a:xfrm>
            <a:off x="4116840" y="1742993"/>
            <a:ext cx="3152956" cy="991960"/>
          </a:xfrm>
          <a:prstGeom prst="flowChartAlternateProcess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Блок-схема: альтернативный процесс 66">
            <a:extLst>
              <a:ext uri="{FF2B5EF4-FFF2-40B4-BE49-F238E27FC236}">
                <a16:creationId xmlns:a16="http://schemas.microsoft.com/office/drawing/2014/main" xmlns="" id="{A4A9F952-358E-4D1C-8A61-36EC666F3347}"/>
              </a:ext>
            </a:extLst>
          </p:cNvPr>
          <p:cNvSpPr/>
          <p:nvPr/>
        </p:nvSpPr>
        <p:spPr>
          <a:xfrm>
            <a:off x="6230856" y="2542985"/>
            <a:ext cx="1216363" cy="274355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Лента: наклоненная вверх 2">
            <a:extLst>
              <a:ext uri="{FF2B5EF4-FFF2-40B4-BE49-F238E27FC236}">
                <a16:creationId xmlns:a16="http://schemas.microsoft.com/office/drawing/2014/main" xmlns="" id="{698F3202-7D10-4A88-A28A-A060067D2398}"/>
              </a:ext>
            </a:extLst>
          </p:cNvPr>
          <p:cNvSpPr/>
          <p:nvPr/>
        </p:nvSpPr>
        <p:spPr>
          <a:xfrm>
            <a:off x="4403613" y="933865"/>
            <a:ext cx="2380891" cy="537754"/>
          </a:xfrm>
          <a:prstGeom prst="ribbon2">
            <a:avLst>
              <a:gd name="adj1" fmla="val 16667"/>
              <a:gd name="adj2" fmla="val 62041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xmlns="" id="{22A8B74C-2440-46C5-B960-5CCDF4D7D550}"/>
              </a:ext>
            </a:extLst>
          </p:cNvPr>
          <p:cNvSpPr txBox="1"/>
          <p:nvPr/>
        </p:nvSpPr>
        <p:spPr>
          <a:xfrm>
            <a:off x="5044180" y="877175"/>
            <a:ext cx="1099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Impact" panose="020B0806030902050204" pitchFamily="34" charset="0"/>
              </a:rPr>
              <a:t>202</a:t>
            </a:r>
            <a:r>
              <a:rPr lang="en-US" sz="2800" dirty="0">
                <a:solidFill>
                  <a:schemeClr val="bg1"/>
                </a:solidFill>
                <a:latin typeface="Impact" panose="020B0806030902050204" pitchFamily="34" charset="0"/>
              </a:rPr>
              <a:t>7</a:t>
            </a:r>
            <a:endParaRPr lang="ru-RU" sz="28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83" name="Блок-схема: альтернативный процесс 82">
            <a:extLst>
              <a:ext uri="{FF2B5EF4-FFF2-40B4-BE49-F238E27FC236}">
                <a16:creationId xmlns:a16="http://schemas.microsoft.com/office/drawing/2014/main" xmlns="" id="{E92038F7-7C32-4C5D-A35B-E461BC82353B}"/>
              </a:ext>
            </a:extLst>
          </p:cNvPr>
          <p:cNvSpPr/>
          <p:nvPr/>
        </p:nvSpPr>
        <p:spPr>
          <a:xfrm>
            <a:off x="8331302" y="659533"/>
            <a:ext cx="1718850" cy="1365577"/>
          </a:xfrm>
          <a:prstGeom prst="flowChartAlternateProcess">
            <a:avLst/>
          </a:prstGeom>
          <a:ln w="28575">
            <a:solidFill>
              <a:schemeClr val="accent1">
                <a:lumMod val="75000"/>
              </a:schemeClr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Блок-схема: альтернативный процесс 83">
            <a:extLst>
              <a:ext uri="{FF2B5EF4-FFF2-40B4-BE49-F238E27FC236}">
                <a16:creationId xmlns:a16="http://schemas.microsoft.com/office/drawing/2014/main" xmlns="" id="{A13FEA3A-EA19-40BE-9315-AA4F950133D1}"/>
              </a:ext>
            </a:extLst>
          </p:cNvPr>
          <p:cNvSpPr/>
          <p:nvPr/>
        </p:nvSpPr>
        <p:spPr>
          <a:xfrm>
            <a:off x="8331302" y="2108887"/>
            <a:ext cx="1718850" cy="4501031"/>
          </a:xfrm>
          <a:prstGeom prst="flowChartAlternateProcess">
            <a:avLst/>
          </a:prstGeom>
          <a:ln w="28575">
            <a:solidFill>
              <a:schemeClr val="accent1">
                <a:lumMod val="75000"/>
              </a:schemeClr>
            </a:solidFill>
            <a:prstDash val="sysDot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Блок-схема: альтернативный процесс 87">
            <a:extLst>
              <a:ext uri="{FF2B5EF4-FFF2-40B4-BE49-F238E27FC236}">
                <a16:creationId xmlns:a16="http://schemas.microsoft.com/office/drawing/2014/main" xmlns="" id="{379319BB-D436-4C1B-90E2-FDDD5639E0FE}"/>
              </a:ext>
            </a:extLst>
          </p:cNvPr>
          <p:cNvSpPr/>
          <p:nvPr/>
        </p:nvSpPr>
        <p:spPr>
          <a:xfrm>
            <a:off x="7741489" y="1734756"/>
            <a:ext cx="3152956" cy="991960"/>
          </a:xfrm>
          <a:prstGeom prst="flowChartAlternateProcess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Блок-схема: альтернативный процесс 88">
            <a:extLst>
              <a:ext uri="{FF2B5EF4-FFF2-40B4-BE49-F238E27FC236}">
                <a16:creationId xmlns:a16="http://schemas.microsoft.com/office/drawing/2014/main" xmlns="" id="{A4A9F952-358E-4D1C-8A61-36EC666F3347}"/>
              </a:ext>
            </a:extLst>
          </p:cNvPr>
          <p:cNvSpPr/>
          <p:nvPr/>
        </p:nvSpPr>
        <p:spPr>
          <a:xfrm>
            <a:off x="9855505" y="2534748"/>
            <a:ext cx="1216363" cy="27435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Лента: наклоненная вверх 2">
            <a:extLst>
              <a:ext uri="{FF2B5EF4-FFF2-40B4-BE49-F238E27FC236}">
                <a16:creationId xmlns:a16="http://schemas.microsoft.com/office/drawing/2014/main" xmlns="" id="{698F3202-7D10-4A88-A28A-A060067D2398}"/>
              </a:ext>
            </a:extLst>
          </p:cNvPr>
          <p:cNvSpPr/>
          <p:nvPr/>
        </p:nvSpPr>
        <p:spPr>
          <a:xfrm>
            <a:off x="8028262" y="925628"/>
            <a:ext cx="2380891" cy="537754"/>
          </a:xfrm>
          <a:prstGeom prst="ribbon2">
            <a:avLst>
              <a:gd name="adj1" fmla="val 16667"/>
              <a:gd name="adj2" fmla="val 62041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xmlns="" id="{22A8B74C-2440-46C5-B960-5CCDF4D7D550}"/>
              </a:ext>
            </a:extLst>
          </p:cNvPr>
          <p:cNvSpPr txBox="1"/>
          <p:nvPr/>
        </p:nvSpPr>
        <p:spPr>
          <a:xfrm>
            <a:off x="8668829" y="868938"/>
            <a:ext cx="1099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Impact" panose="020B0806030902050204" pitchFamily="34" charset="0"/>
              </a:rPr>
              <a:t>202</a:t>
            </a:r>
            <a:r>
              <a:rPr lang="en-US" sz="2800" dirty="0">
                <a:solidFill>
                  <a:schemeClr val="bg1"/>
                </a:solidFill>
                <a:latin typeface="Impact" panose="020B0806030902050204" pitchFamily="34" charset="0"/>
              </a:rPr>
              <a:t>8</a:t>
            </a:r>
            <a:endParaRPr lang="ru-RU" sz="28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42" name="Блок-схема: альтернативный процесс 41">
            <a:extLst>
              <a:ext uri="{FF2B5EF4-FFF2-40B4-BE49-F238E27FC236}">
                <a16:creationId xmlns:a16="http://schemas.microsoft.com/office/drawing/2014/main" xmlns="" id="{379319BB-D436-4C1B-90E2-FDDD5639E0FE}"/>
              </a:ext>
            </a:extLst>
          </p:cNvPr>
          <p:cNvSpPr/>
          <p:nvPr/>
        </p:nvSpPr>
        <p:spPr>
          <a:xfrm>
            <a:off x="4116840" y="2949493"/>
            <a:ext cx="3152956" cy="991960"/>
          </a:xfrm>
          <a:prstGeom prst="flowChartAlternateProcess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Блок-схема: альтернативный процесс 44">
            <a:extLst>
              <a:ext uri="{FF2B5EF4-FFF2-40B4-BE49-F238E27FC236}">
                <a16:creationId xmlns:a16="http://schemas.microsoft.com/office/drawing/2014/main" xmlns="" id="{A4A9F952-358E-4D1C-8A61-36EC666F3347}"/>
              </a:ext>
            </a:extLst>
          </p:cNvPr>
          <p:cNvSpPr/>
          <p:nvPr/>
        </p:nvSpPr>
        <p:spPr>
          <a:xfrm>
            <a:off x="6167356" y="3787585"/>
            <a:ext cx="1216363" cy="274355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Блок-схема: альтернативный процесс 45">
            <a:extLst>
              <a:ext uri="{FF2B5EF4-FFF2-40B4-BE49-F238E27FC236}">
                <a16:creationId xmlns:a16="http://schemas.microsoft.com/office/drawing/2014/main" xmlns="" id="{379319BB-D436-4C1B-90E2-FDDD5639E0FE}"/>
              </a:ext>
            </a:extLst>
          </p:cNvPr>
          <p:cNvSpPr/>
          <p:nvPr/>
        </p:nvSpPr>
        <p:spPr>
          <a:xfrm>
            <a:off x="7855789" y="2941256"/>
            <a:ext cx="3152956" cy="991960"/>
          </a:xfrm>
          <a:prstGeom prst="flowChartAlternateProcess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Блок-схема: альтернативный процесс 47">
            <a:extLst>
              <a:ext uri="{FF2B5EF4-FFF2-40B4-BE49-F238E27FC236}">
                <a16:creationId xmlns:a16="http://schemas.microsoft.com/office/drawing/2014/main" xmlns="" id="{A4A9F952-358E-4D1C-8A61-36EC666F3347}"/>
              </a:ext>
            </a:extLst>
          </p:cNvPr>
          <p:cNvSpPr/>
          <p:nvPr/>
        </p:nvSpPr>
        <p:spPr>
          <a:xfrm>
            <a:off x="9969805" y="3830148"/>
            <a:ext cx="1216363" cy="27435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Блок-схема: альтернативный процесс 42">
            <a:extLst>
              <a:ext uri="{FF2B5EF4-FFF2-40B4-BE49-F238E27FC236}">
                <a16:creationId xmlns:a16="http://schemas.microsoft.com/office/drawing/2014/main" xmlns="" id="{35398A27-DEB3-4474-96AA-E19F75E7DBF6}"/>
              </a:ext>
            </a:extLst>
          </p:cNvPr>
          <p:cNvSpPr/>
          <p:nvPr/>
        </p:nvSpPr>
        <p:spPr>
          <a:xfrm>
            <a:off x="433073" y="4211316"/>
            <a:ext cx="3152956" cy="996547"/>
          </a:xfrm>
          <a:prstGeom prst="flowChartAlternateProcess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B4CA471D-FDF9-48CB-8B05-15BFAB0AC843}"/>
              </a:ext>
            </a:extLst>
          </p:cNvPr>
          <p:cNvSpPr txBox="1"/>
          <p:nvPr/>
        </p:nvSpPr>
        <p:spPr>
          <a:xfrm>
            <a:off x="317737" y="4154904"/>
            <a:ext cx="342576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ctr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«Деятельность в сфере культуры и организации праздничных событий на территории </a:t>
            </a:r>
            <a:r>
              <a:rPr lang="ru-RU" sz="1300" dirty="0" err="1">
                <a:solidFill>
                  <a:schemeClr val="bg1"/>
                </a:solidFill>
                <a:latin typeface="Akrobat" panose="00000600000000000000" pitchFamily="50" charset="-52"/>
              </a:rPr>
              <a:t>Добровского</a:t>
            </a:r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 сельского поселения»</a:t>
            </a:r>
          </a:p>
          <a:p>
            <a:pPr indent="180975" algn="ctr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  </a:t>
            </a:r>
          </a:p>
        </p:txBody>
      </p:sp>
      <p:sp>
        <p:nvSpPr>
          <p:cNvPr id="53" name="Блок-схема: альтернативный процесс 52">
            <a:extLst>
              <a:ext uri="{FF2B5EF4-FFF2-40B4-BE49-F238E27FC236}">
                <a16:creationId xmlns:a16="http://schemas.microsoft.com/office/drawing/2014/main" xmlns="" id="{A26F5E7A-0A30-4074-AF55-346F2582CEFD}"/>
              </a:ext>
            </a:extLst>
          </p:cNvPr>
          <p:cNvSpPr/>
          <p:nvPr/>
        </p:nvSpPr>
        <p:spPr>
          <a:xfrm>
            <a:off x="2540304" y="4989677"/>
            <a:ext cx="1216363" cy="281558"/>
          </a:xfrm>
          <a:prstGeom prst="flowChartAlternateProcess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F45C5356-6348-418C-AF22-D389F70A1D14}"/>
              </a:ext>
            </a:extLst>
          </p:cNvPr>
          <p:cNvSpPr txBox="1"/>
          <p:nvPr/>
        </p:nvSpPr>
        <p:spPr>
          <a:xfrm>
            <a:off x="2272121" y="4980984"/>
            <a:ext cx="164366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en-US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11 244 896,00</a:t>
            </a:r>
            <a:endParaRPr lang="ru-RU" sz="1300" b="1" dirty="0">
              <a:solidFill>
                <a:schemeClr val="bg1"/>
              </a:solidFill>
              <a:latin typeface="Akrobat" panose="00000600000000000000" pitchFamily="50" charset="-5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DE8280F-6D03-4553-940D-6D6D7CF45521}"/>
              </a:ext>
            </a:extLst>
          </p:cNvPr>
          <p:cNvSpPr txBox="1"/>
          <p:nvPr/>
        </p:nvSpPr>
        <p:spPr>
          <a:xfrm>
            <a:off x="2605262" y="3659786"/>
            <a:ext cx="136089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ru-RU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3</a:t>
            </a:r>
            <a:r>
              <a:rPr lang="en-US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0</a:t>
            </a:r>
            <a:r>
              <a:rPr lang="ru-RU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0 000</a:t>
            </a:r>
            <a:r>
              <a:rPr lang="en-US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,00</a:t>
            </a:r>
            <a:r>
              <a:rPr lang="ru-RU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E7D8F88F-ED1A-4C88-8CC1-979706D3EBAA}"/>
              </a:ext>
            </a:extLst>
          </p:cNvPr>
          <p:cNvSpPr txBox="1"/>
          <p:nvPr/>
        </p:nvSpPr>
        <p:spPr>
          <a:xfrm>
            <a:off x="317737" y="2839731"/>
            <a:ext cx="330474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ctr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«Развитие физической культуры и спорта на территории Добровского сельского поселения»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0888CBDA-C34D-4452-8B81-4888443253EA}"/>
              </a:ext>
            </a:extLst>
          </p:cNvPr>
          <p:cNvSpPr txBox="1"/>
          <p:nvPr/>
        </p:nvSpPr>
        <p:spPr>
          <a:xfrm>
            <a:off x="299393" y="1699854"/>
            <a:ext cx="331161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ctr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«Благоустройство и развитие </a:t>
            </a:r>
            <a:r>
              <a:rPr lang="ru-RU" sz="1300" dirty="0" err="1">
                <a:solidFill>
                  <a:schemeClr val="bg1"/>
                </a:solidFill>
                <a:latin typeface="Akrobat" panose="00000600000000000000" pitchFamily="50" charset="-52"/>
              </a:rPr>
              <a:t>жилищно</a:t>
            </a:r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 - коммунального хозяйства Добровского сельского поселения»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D4EFA7E8-FB52-4208-815F-927C6FFE9EF6}"/>
              </a:ext>
            </a:extLst>
          </p:cNvPr>
          <p:cNvSpPr txBox="1"/>
          <p:nvPr/>
        </p:nvSpPr>
        <p:spPr>
          <a:xfrm>
            <a:off x="2453224" y="2516177"/>
            <a:ext cx="168002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en-US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52 215 909,00</a:t>
            </a:r>
            <a:endParaRPr lang="ru-RU" sz="1300" b="1" dirty="0">
              <a:solidFill>
                <a:schemeClr val="bg1"/>
              </a:solidFill>
              <a:latin typeface="Akrobat" panose="00000600000000000000" pitchFamily="50" charset="-52"/>
            </a:endParaRPr>
          </a:p>
        </p:txBody>
      </p:sp>
      <p:sp>
        <p:nvSpPr>
          <p:cNvPr id="57" name="Блок-схема: альтернативный процесс 56">
            <a:extLst>
              <a:ext uri="{FF2B5EF4-FFF2-40B4-BE49-F238E27FC236}">
                <a16:creationId xmlns:a16="http://schemas.microsoft.com/office/drawing/2014/main" xmlns="" id="{61F09C01-51E4-4BC5-BD2F-C7C6FFCA6EE4}"/>
              </a:ext>
            </a:extLst>
          </p:cNvPr>
          <p:cNvSpPr/>
          <p:nvPr/>
        </p:nvSpPr>
        <p:spPr>
          <a:xfrm>
            <a:off x="4116840" y="4205228"/>
            <a:ext cx="3152956" cy="991960"/>
          </a:xfrm>
          <a:prstGeom prst="flowChartAlternateProcess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41F0C5B3-7561-4669-8266-CCB4ED46BD8B}"/>
              </a:ext>
            </a:extLst>
          </p:cNvPr>
          <p:cNvSpPr txBox="1"/>
          <p:nvPr/>
        </p:nvSpPr>
        <p:spPr>
          <a:xfrm>
            <a:off x="4133253" y="4156432"/>
            <a:ext cx="302783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«Деятельность в сфере культуры и организации праздничных событий на территории Добровского</a:t>
            </a:r>
          </a:p>
          <a:p>
            <a:pPr indent="180975" algn="just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сельского поселения»</a:t>
            </a:r>
          </a:p>
          <a:p>
            <a:pPr indent="180975" algn="ctr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   </a:t>
            </a:r>
          </a:p>
        </p:txBody>
      </p:sp>
      <p:sp>
        <p:nvSpPr>
          <p:cNvPr id="58" name="Блок-схема: альтернативный процесс 57">
            <a:extLst>
              <a:ext uri="{FF2B5EF4-FFF2-40B4-BE49-F238E27FC236}">
                <a16:creationId xmlns:a16="http://schemas.microsoft.com/office/drawing/2014/main" xmlns="" id="{247204BE-B578-4379-99D8-75ADBCC7436E}"/>
              </a:ext>
            </a:extLst>
          </p:cNvPr>
          <p:cNvSpPr/>
          <p:nvPr/>
        </p:nvSpPr>
        <p:spPr>
          <a:xfrm>
            <a:off x="6185115" y="5022758"/>
            <a:ext cx="1216363" cy="274355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6DE8280F-6D03-4553-940D-6D6D7CF45521}"/>
              </a:ext>
            </a:extLst>
          </p:cNvPr>
          <p:cNvSpPr txBox="1"/>
          <p:nvPr/>
        </p:nvSpPr>
        <p:spPr>
          <a:xfrm>
            <a:off x="6126726" y="5006611"/>
            <a:ext cx="169664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en-US" sz="1300" b="1" dirty="0" smtClean="0">
                <a:solidFill>
                  <a:schemeClr val="bg1"/>
                </a:solidFill>
                <a:latin typeface="Akrobat" panose="00000600000000000000" pitchFamily="50" charset="-52"/>
              </a:rPr>
              <a:t>11</a:t>
            </a:r>
            <a:r>
              <a:rPr lang="ru-RU" sz="1300" b="1" dirty="0" smtClean="0">
                <a:solidFill>
                  <a:schemeClr val="bg1"/>
                </a:solidFill>
                <a:latin typeface="Akrobat" panose="00000600000000000000" pitchFamily="50" charset="-52"/>
              </a:rPr>
              <a:t> </a:t>
            </a:r>
            <a:r>
              <a:rPr lang="en-US" sz="1300" b="1" dirty="0" smtClean="0">
                <a:solidFill>
                  <a:schemeClr val="bg1"/>
                </a:solidFill>
                <a:latin typeface="Akrobat" panose="00000600000000000000" pitchFamily="50" charset="-52"/>
              </a:rPr>
              <a:t>905 </a:t>
            </a:r>
            <a:r>
              <a:rPr lang="en-US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368,00</a:t>
            </a:r>
            <a:endParaRPr lang="ru-RU" sz="1300" b="1" dirty="0">
              <a:solidFill>
                <a:schemeClr val="bg1"/>
              </a:solidFill>
              <a:latin typeface="Akrobat" panose="00000600000000000000" pitchFamily="50" charset="-52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432D7160-4DE4-43FF-8744-C4CD474C80DF}"/>
              </a:ext>
            </a:extLst>
          </p:cNvPr>
          <p:cNvSpPr txBox="1"/>
          <p:nvPr/>
        </p:nvSpPr>
        <p:spPr>
          <a:xfrm>
            <a:off x="4040943" y="2941256"/>
            <a:ext cx="330474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ctr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«Развитие физической культуры и спорта на территории Добровского сельского поселения»</a:t>
            </a:r>
            <a:endParaRPr lang="ru-RU" sz="1300" dirty="0">
              <a:latin typeface="Akrobat" panose="00000600000000000000" pitchFamily="50" charset="-52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6DE8280F-6D03-4553-940D-6D6D7CF45521}"/>
              </a:ext>
            </a:extLst>
          </p:cNvPr>
          <p:cNvSpPr txBox="1"/>
          <p:nvPr/>
        </p:nvSpPr>
        <p:spPr>
          <a:xfrm>
            <a:off x="6252697" y="3776779"/>
            <a:ext cx="136089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ru-RU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3</a:t>
            </a:r>
            <a:r>
              <a:rPr lang="en-US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0</a:t>
            </a:r>
            <a:r>
              <a:rPr lang="ru-RU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0 000</a:t>
            </a:r>
            <a:r>
              <a:rPr lang="en-US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,00</a:t>
            </a:r>
            <a:r>
              <a:rPr lang="ru-RU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 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936D11BE-C6A2-496D-A959-801EF7C65215}"/>
              </a:ext>
            </a:extLst>
          </p:cNvPr>
          <p:cNvSpPr txBox="1"/>
          <p:nvPr/>
        </p:nvSpPr>
        <p:spPr>
          <a:xfrm>
            <a:off x="3950736" y="1727826"/>
            <a:ext cx="338056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ctr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«Благоустройство и развитие </a:t>
            </a:r>
            <a:r>
              <a:rPr lang="ru-RU" sz="1300" dirty="0" err="1">
                <a:solidFill>
                  <a:schemeClr val="bg1"/>
                </a:solidFill>
                <a:latin typeface="Akrobat" panose="00000600000000000000" pitchFamily="50" charset="-52"/>
              </a:rPr>
              <a:t>жилищно</a:t>
            </a:r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 - коммунального хозяйства Добровского сельского поселения»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C116F2C3-2C7A-4E68-8F6B-2FE5698AB18A}"/>
              </a:ext>
            </a:extLst>
          </p:cNvPr>
          <p:cNvSpPr txBox="1"/>
          <p:nvPr/>
        </p:nvSpPr>
        <p:spPr>
          <a:xfrm>
            <a:off x="5988549" y="2516178"/>
            <a:ext cx="175294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en-US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50 105 126,38</a:t>
            </a:r>
            <a:endParaRPr lang="ru-RU" sz="1300" b="1" dirty="0">
              <a:solidFill>
                <a:schemeClr val="bg1"/>
              </a:solidFill>
              <a:latin typeface="Akrobat" panose="00000600000000000000" pitchFamily="50" charset="-52"/>
            </a:endParaRPr>
          </a:p>
        </p:txBody>
      </p:sp>
      <p:sp>
        <p:nvSpPr>
          <p:cNvPr id="63" name="Блок-схема: альтернативный процесс 62">
            <a:extLst>
              <a:ext uri="{FF2B5EF4-FFF2-40B4-BE49-F238E27FC236}">
                <a16:creationId xmlns:a16="http://schemas.microsoft.com/office/drawing/2014/main" xmlns="" id="{30BFA44A-A3BD-4AEE-BD47-C1BD229D2A28}"/>
              </a:ext>
            </a:extLst>
          </p:cNvPr>
          <p:cNvSpPr/>
          <p:nvPr/>
        </p:nvSpPr>
        <p:spPr>
          <a:xfrm>
            <a:off x="7823368" y="4205228"/>
            <a:ext cx="3152956" cy="991960"/>
          </a:xfrm>
          <a:prstGeom prst="flowChartAlternateProcess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Блок-схема: альтернативный процесс 63">
            <a:extLst>
              <a:ext uri="{FF2B5EF4-FFF2-40B4-BE49-F238E27FC236}">
                <a16:creationId xmlns:a16="http://schemas.microsoft.com/office/drawing/2014/main" xmlns="" id="{CD6766AE-087E-46C2-A7E0-57845237B92C}"/>
              </a:ext>
            </a:extLst>
          </p:cNvPr>
          <p:cNvSpPr/>
          <p:nvPr/>
        </p:nvSpPr>
        <p:spPr>
          <a:xfrm>
            <a:off x="9969805" y="5006611"/>
            <a:ext cx="1216363" cy="27435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41F0C5B3-7561-4669-8266-CCB4ED46BD8B}"/>
              </a:ext>
            </a:extLst>
          </p:cNvPr>
          <p:cNvSpPr txBox="1"/>
          <p:nvPr/>
        </p:nvSpPr>
        <p:spPr>
          <a:xfrm>
            <a:off x="7823368" y="4156432"/>
            <a:ext cx="309888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«Деятельность в сфере культуры и организации праздничных событий на территории </a:t>
            </a:r>
            <a:r>
              <a:rPr lang="ru-RU" sz="1300" dirty="0" err="1">
                <a:solidFill>
                  <a:schemeClr val="bg1"/>
                </a:solidFill>
                <a:latin typeface="Akrobat" panose="00000600000000000000" pitchFamily="50" charset="-52"/>
              </a:rPr>
              <a:t>Добровского</a:t>
            </a:r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 сельского поселения»</a:t>
            </a:r>
          </a:p>
          <a:p>
            <a:pPr indent="180975" algn="ctr"/>
            <a:r>
              <a:rPr lang="ru-RU" sz="1300" dirty="0">
                <a:latin typeface="Akrobat" panose="00000600000000000000" pitchFamily="50" charset="-52"/>
              </a:rPr>
              <a:t>   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6DE8280F-6D03-4553-940D-6D6D7CF45521}"/>
              </a:ext>
            </a:extLst>
          </p:cNvPr>
          <p:cNvSpPr txBox="1"/>
          <p:nvPr/>
        </p:nvSpPr>
        <p:spPr>
          <a:xfrm>
            <a:off x="9855506" y="4989429"/>
            <a:ext cx="221401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en-US" sz="1300" b="1" dirty="0">
                <a:latin typeface="Akrobat" panose="00000600000000000000" pitchFamily="50" charset="-52"/>
              </a:rPr>
              <a:t>12 501 976,00</a:t>
            </a:r>
            <a:endParaRPr lang="ru-RU" sz="1300" b="1" dirty="0">
              <a:latin typeface="Akrobat" panose="00000600000000000000" pitchFamily="50" charset="-52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xmlns="" id="{432D7160-4DE4-43FF-8744-C4CD474C80DF}"/>
              </a:ext>
            </a:extLst>
          </p:cNvPr>
          <p:cNvSpPr txBox="1"/>
          <p:nvPr/>
        </p:nvSpPr>
        <p:spPr>
          <a:xfrm>
            <a:off x="7778964" y="2895425"/>
            <a:ext cx="322307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ctr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«Развитие физической культуры и спорта на территории Добровского сельского поселения»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xmlns="" id="{6DE8280F-6D03-4553-940D-6D6D7CF45521}"/>
              </a:ext>
            </a:extLst>
          </p:cNvPr>
          <p:cNvSpPr txBox="1"/>
          <p:nvPr/>
        </p:nvSpPr>
        <p:spPr>
          <a:xfrm>
            <a:off x="10070000" y="3809948"/>
            <a:ext cx="136089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/>
            <a:r>
              <a:rPr lang="ru-RU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3</a:t>
            </a:r>
            <a:r>
              <a:rPr lang="en-US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0</a:t>
            </a:r>
            <a:r>
              <a:rPr lang="ru-RU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0 000</a:t>
            </a:r>
            <a:r>
              <a:rPr lang="en-US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,00</a:t>
            </a:r>
            <a:endParaRPr lang="ru-RU" sz="1300" b="1" dirty="0">
              <a:solidFill>
                <a:schemeClr val="bg1"/>
              </a:solidFill>
              <a:latin typeface="Akrobat" panose="00000600000000000000" pitchFamily="50" charset="-52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AAF7F761-5F35-4143-ADD6-751C8405C555}"/>
              </a:ext>
            </a:extLst>
          </p:cNvPr>
          <p:cNvSpPr txBox="1"/>
          <p:nvPr/>
        </p:nvSpPr>
        <p:spPr>
          <a:xfrm>
            <a:off x="7598742" y="1734756"/>
            <a:ext cx="332350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ctr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«Благоустройство и развитие </a:t>
            </a:r>
            <a:r>
              <a:rPr lang="ru-RU" sz="1300" dirty="0" err="1">
                <a:solidFill>
                  <a:schemeClr val="bg1"/>
                </a:solidFill>
                <a:latin typeface="Akrobat" panose="00000600000000000000" pitchFamily="50" charset="-52"/>
              </a:rPr>
              <a:t>жилищно</a:t>
            </a:r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 - коммунального хозяйства Добровского сельского поселения»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xmlns="" id="{1EAF27DD-757A-4431-8713-9F24023235D1}"/>
              </a:ext>
            </a:extLst>
          </p:cNvPr>
          <p:cNvSpPr txBox="1"/>
          <p:nvPr/>
        </p:nvSpPr>
        <p:spPr>
          <a:xfrm>
            <a:off x="9412456" y="2525731"/>
            <a:ext cx="190172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en-US" sz="1300" b="1" dirty="0">
                <a:solidFill>
                  <a:schemeClr val="bg1"/>
                </a:solidFill>
                <a:latin typeface="Akrobat" panose="00000600000000000000" pitchFamily="50" charset="-52"/>
              </a:rPr>
              <a:t>56 244 129,33</a:t>
            </a:r>
            <a:endParaRPr lang="ru-RU" sz="1300" b="1" dirty="0">
              <a:solidFill>
                <a:schemeClr val="bg1"/>
              </a:solidFill>
              <a:latin typeface="Akrobat" panose="00000600000000000000" pitchFamily="50" charset="-52"/>
            </a:endParaRPr>
          </a:p>
        </p:txBody>
      </p:sp>
      <p:sp>
        <p:nvSpPr>
          <p:cNvPr id="75" name="Блок-схема: альтернативный процесс 74">
            <a:extLst>
              <a:ext uri="{FF2B5EF4-FFF2-40B4-BE49-F238E27FC236}">
                <a16:creationId xmlns:a16="http://schemas.microsoft.com/office/drawing/2014/main" xmlns="" id="{1DED863D-E6C3-4A45-82A5-6005141CBE91}"/>
              </a:ext>
            </a:extLst>
          </p:cNvPr>
          <p:cNvSpPr/>
          <p:nvPr/>
        </p:nvSpPr>
        <p:spPr>
          <a:xfrm>
            <a:off x="4123643" y="5449094"/>
            <a:ext cx="3152956" cy="998060"/>
          </a:xfrm>
          <a:prstGeom prst="flowChartAlternateProcess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indent="180975" algn="just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«Социальное обеспечение населения  на территории Добровского</a:t>
            </a:r>
          </a:p>
          <a:p>
            <a:pPr indent="180975" algn="just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сельского поселения»</a:t>
            </a:r>
          </a:p>
        </p:txBody>
      </p:sp>
      <p:sp>
        <p:nvSpPr>
          <p:cNvPr id="81" name="Блок-схема: альтернативный процесс 80">
            <a:extLst>
              <a:ext uri="{FF2B5EF4-FFF2-40B4-BE49-F238E27FC236}">
                <a16:creationId xmlns:a16="http://schemas.microsoft.com/office/drawing/2014/main" xmlns="" id="{A9571639-034D-4360-AE30-1BAFDC9251D5}"/>
              </a:ext>
            </a:extLst>
          </p:cNvPr>
          <p:cNvSpPr/>
          <p:nvPr/>
        </p:nvSpPr>
        <p:spPr>
          <a:xfrm>
            <a:off x="7835978" y="5448102"/>
            <a:ext cx="3152956" cy="991960"/>
          </a:xfrm>
          <a:prstGeom prst="flowChartAlternateProcess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indent="180975" algn="just"/>
            <a:r>
              <a:rPr lang="ru-RU" sz="1300" dirty="0">
                <a:solidFill>
                  <a:schemeClr val="bg1"/>
                </a:solidFill>
                <a:latin typeface="Akrobat" panose="00000600000000000000" pitchFamily="50" charset="-52"/>
              </a:rPr>
              <a:t>Муниципальная программа «Социальное обеспечение населения на территории Добровского сельского поселения»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xmlns="" id="{50FF14BB-62B7-4D1B-9C6F-DC0AB62430D7}"/>
              </a:ext>
            </a:extLst>
          </p:cNvPr>
          <p:cNvSpPr txBox="1"/>
          <p:nvPr/>
        </p:nvSpPr>
        <p:spPr>
          <a:xfrm>
            <a:off x="6095999" y="6104283"/>
            <a:ext cx="175978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ru-RU" sz="1300" b="1" u="sng" dirty="0">
                <a:solidFill>
                  <a:schemeClr val="bg1"/>
                </a:solidFill>
                <a:latin typeface="Akrobat" panose="00000600000000000000" pitchFamily="50" charset="-52"/>
              </a:rPr>
              <a:t>4 242 726,76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xmlns="" id="{12C8974F-7DDE-4DE8-B283-FB90BFB2B186}"/>
              </a:ext>
            </a:extLst>
          </p:cNvPr>
          <p:cNvSpPr txBox="1"/>
          <p:nvPr/>
        </p:nvSpPr>
        <p:spPr>
          <a:xfrm>
            <a:off x="9317967" y="6111675"/>
            <a:ext cx="18220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/>
            <a:r>
              <a:rPr lang="ru-RU" sz="1300" b="1" u="sng" dirty="0">
                <a:solidFill>
                  <a:schemeClr val="bg1"/>
                </a:solidFill>
                <a:latin typeface="Akrobat" panose="00000600000000000000" pitchFamily="50" charset="-52"/>
              </a:rPr>
              <a:t>4 245 828,17</a:t>
            </a:r>
          </a:p>
        </p:txBody>
      </p:sp>
    </p:spTree>
    <p:extLst>
      <p:ext uri="{BB962C8B-B14F-4D97-AF65-F5344CB8AC3E}">
        <p14:creationId xmlns:p14="http://schemas.microsoft.com/office/powerpoint/2010/main" val="361058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41CEB6BD-0316-48D1-9543-FFD7FE00036E}"/>
              </a:ext>
            </a:extLst>
          </p:cNvPr>
          <p:cNvSpPr/>
          <p:nvPr/>
        </p:nvSpPr>
        <p:spPr>
          <a:xfrm>
            <a:off x="1316762" y="2836032"/>
            <a:ext cx="802831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12800" indent="-812800"/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Адрес: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с.Доброе, ул. 40 лет Победы,11</a:t>
            </a:r>
            <a:endParaRPr lang="ru-RU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2800" indent="-812800"/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6938" indent="-896938"/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Телефон: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+7978 957 57 57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6938" indent="-896938"/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6938" indent="-896938"/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почта: </a:t>
            </a:r>
            <a:r>
              <a:rPr lang="en-US" sz="2000" dirty="0">
                <a:hlinkClick r:id="rId2"/>
              </a:rPr>
              <a:t>sovet-dobroe@simfmo.rk.gov.ru</a:t>
            </a:r>
            <a:r>
              <a:rPr lang="en-US" sz="2000" dirty="0">
                <a:hlinkClick r:id="rId3"/>
              </a:rPr>
              <a:t/>
            </a:r>
            <a:br>
              <a:rPr lang="en-US" sz="2000" dirty="0">
                <a:hlinkClick r:id="rId3"/>
              </a:rPr>
            </a:b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673471199"/>
              </p:ext>
            </p:extLst>
          </p:nvPr>
        </p:nvGraphicFramePr>
        <p:xfrm>
          <a:off x="538343" y="1004149"/>
          <a:ext cx="9219012" cy="683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6122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: фигура 11">
            <a:extLst>
              <a:ext uri="{FF2B5EF4-FFF2-40B4-BE49-F238E27FC236}">
                <a16:creationId xmlns:a16="http://schemas.microsoft.com/office/drawing/2014/main" xmlns="" id="{24760371-DD48-453C-8F13-CBBA7453B64C}"/>
              </a:ext>
            </a:extLst>
          </p:cNvPr>
          <p:cNvSpPr/>
          <p:nvPr/>
        </p:nvSpPr>
        <p:spPr>
          <a:xfrm>
            <a:off x="7185804" y="0"/>
            <a:ext cx="4908430" cy="6858000"/>
          </a:xfrm>
          <a:custGeom>
            <a:avLst/>
            <a:gdLst>
              <a:gd name="connsiteX0" fmla="*/ 3735238 w 4908430"/>
              <a:gd name="connsiteY0" fmla="*/ 8626 h 7021902"/>
              <a:gd name="connsiteX1" fmla="*/ 4908430 w 4908430"/>
              <a:gd name="connsiteY1" fmla="*/ 7021902 h 7021902"/>
              <a:gd name="connsiteX2" fmla="*/ 0 w 4908430"/>
              <a:gd name="connsiteY2" fmla="*/ 7004649 h 7021902"/>
              <a:gd name="connsiteX3" fmla="*/ 2355011 w 4908430"/>
              <a:gd name="connsiteY3" fmla="*/ 5244860 h 7021902"/>
              <a:gd name="connsiteX4" fmla="*/ 2596551 w 4908430"/>
              <a:gd name="connsiteY4" fmla="*/ 3830128 h 7021902"/>
              <a:gd name="connsiteX5" fmla="*/ 1871932 w 4908430"/>
              <a:gd name="connsiteY5" fmla="*/ 0 h 7021902"/>
              <a:gd name="connsiteX6" fmla="*/ 3735238 w 4908430"/>
              <a:gd name="connsiteY6" fmla="*/ 8626 h 7021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08430" h="7021902">
                <a:moveTo>
                  <a:pt x="3735238" y="8626"/>
                </a:moveTo>
                <a:lnTo>
                  <a:pt x="4908430" y="7021902"/>
                </a:lnTo>
                <a:lnTo>
                  <a:pt x="0" y="7004649"/>
                </a:lnTo>
                <a:lnTo>
                  <a:pt x="2355011" y="5244860"/>
                </a:lnTo>
                <a:lnTo>
                  <a:pt x="2596551" y="3830128"/>
                </a:lnTo>
                <a:lnTo>
                  <a:pt x="1871932" y="0"/>
                </a:lnTo>
                <a:lnTo>
                  <a:pt x="3735238" y="86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xmlns="" id="{AFF889DA-1C1E-466D-BD9A-A2477F6460BB}"/>
              </a:ext>
            </a:extLst>
          </p:cNvPr>
          <p:cNvSpPr/>
          <p:nvPr/>
        </p:nvSpPr>
        <p:spPr>
          <a:xfrm>
            <a:off x="467678" y="1249536"/>
            <a:ext cx="10499029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 algn="just"/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krobat" panose="00000600000000000000" pitchFamily="50" charset="-52"/>
                <a:cs typeface="Times New Roman" pitchFamily="18" charset="0"/>
              </a:rPr>
              <a:t>Каждое поселение имеет собственный бюджет (местный бюджет) и право на получение средств из федерального бюджета и средств из бюджета Республики Крым в соответствии с федеральными законами и законами Республики Крым.</a:t>
            </a:r>
          </a:p>
          <a:p>
            <a:pPr indent="363538" algn="just"/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Akrobat" panose="00000600000000000000" pitchFamily="50" charset="-52"/>
              <a:cs typeface="Times New Roman" pitchFamily="18" charset="0"/>
            </a:endParaRPr>
          </a:p>
          <a:p>
            <a:pPr indent="363538" algn="just"/>
            <a:endParaRPr lang="ru-RU" sz="1100" dirty="0">
              <a:effectLst/>
              <a:latin typeface="Akrobat" panose="000006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xmlns="" id="{2FD74507-D6DE-4A1D-824F-C0AAE8693519}"/>
              </a:ext>
            </a:extLst>
          </p:cNvPr>
          <p:cNvSpPr/>
          <p:nvPr/>
        </p:nvSpPr>
        <p:spPr>
          <a:xfrm>
            <a:off x="519953" y="241832"/>
            <a:ext cx="10394480" cy="517065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Уважаемые жители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DE0EDB35-3C72-4CFF-8968-AFEA88EA2A30}"/>
              </a:ext>
            </a:extLst>
          </p:cNvPr>
          <p:cNvSpPr/>
          <p:nvPr/>
        </p:nvSpPr>
        <p:spPr>
          <a:xfrm>
            <a:off x="1107687" y="797115"/>
            <a:ext cx="9219012" cy="326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80000"/>
              </a:lnSpc>
              <a:spcAft>
                <a:spcPts val="0"/>
              </a:spcAft>
            </a:pPr>
            <a:r>
              <a:rPr lang="ru-RU" sz="19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Добровского</a:t>
            </a:r>
            <a:r>
              <a:rPr lang="ru-RU" sz="19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сельского поселения Симферопольского района Республики Крым!</a:t>
            </a:r>
            <a:endParaRPr lang="ru-RU" sz="19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xmlns="" id="{E0C22036-C1F0-4008-A6D7-0D9DC4E8C5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1720160"/>
              </p:ext>
            </p:extLst>
          </p:nvPr>
        </p:nvGraphicFramePr>
        <p:xfrm>
          <a:off x="-137198" y="2857500"/>
          <a:ext cx="4531398" cy="3758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C6D379F4-8408-48F3-9290-2A4FA2F0F3D2}"/>
              </a:ext>
            </a:extLst>
          </p:cNvPr>
          <p:cNvSpPr/>
          <p:nvPr/>
        </p:nvSpPr>
        <p:spPr>
          <a:xfrm>
            <a:off x="4394200" y="2240628"/>
            <a:ext cx="686430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 algn="just"/>
            <a:r>
              <a:rPr lang="ru-RU" b="1" dirty="0">
                <a:solidFill>
                  <a:srgbClr val="C00000"/>
                </a:solidFill>
                <a:latin typeface="Akrobat" panose="00000600000000000000" pitchFamily="50" charset="-52"/>
                <a:cs typeface="Times New Roman" pitchFamily="18" charset="0"/>
              </a:rPr>
              <a:t>Бюджет поселения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Akrobat" panose="00000600000000000000" pitchFamily="50" charset="-52"/>
                <a:cs typeface="Times New Roman" pitchFamily="18" charset="0"/>
              </a:rPr>
              <a:t>- это форма образования и расходования денежных средств, предназначенных для финансового обеспечения задач и функций сельского поселения. </a:t>
            </a:r>
          </a:p>
          <a:p>
            <a:pPr indent="363538" algn="just"/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Akrobat" panose="00000600000000000000" pitchFamily="50" charset="-52"/>
              <a:cs typeface="Times New Roman" pitchFamily="18" charset="0"/>
            </a:endParaRPr>
          </a:p>
          <a:p>
            <a:pPr indent="363538" algn="just"/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Akrobat" panose="00000600000000000000" pitchFamily="50" charset="-52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708B7728-15D2-4554-930A-2B986B2D1D80}"/>
              </a:ext>
            </a:extLst>
          </p:cNvPr>
          <p:cNvSpPr/>
          <p:nvPr/>
        </p:nvSpPr>
        <p:spPr>
          <a:xfrm>
            <a:off x="3937000" y="3343291"/>
            <a:ext cx="8255000" cy="3493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 algn="just"/>
            <a:r>
              <a:rPr lang="ru-RU" b="1" dirty="0">
                <a:solidFill>
                  <a:srgbClr val="C00000"/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itchFamily="18" charset="0"/>
              </a:rPr>
              <a:t>Бюджет для граждан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itchFamily="18" charset="0"/>
              </a:rPr>
              <a:t>- документ, содержащий  основные положения решения о бюджете в доступной для широкого круга заинтересованных пользователей форме, разработанный в целях ознакомления граждан с основными целями, задачами бюджетной политики, планируемыми и достигнутыми результатами использования бюджетных средств.</a:t>
            </a:r>
          </a:p>
          <a:p>
            <a:pPr indent="363538" algn="just">
              <a:spcBef>
                <a:spcPts val="600"/>
              </a:spcBef>
            </a:pP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Akrobat" panose="00000600000000000000" pitchFamily="50" charset="-52"/>
                <a:ea typeface="Calibri" panose="020F0502020204030204" pitchFamily="34" charset="0"/>
                <a:cs typeface="Times New Roman" pitchFamily="18" charset="0"/>
              </a:rPr>
              <a:t>Граждане как налогоплательщики и потребители государственных и муниципальных услуг должны быть уверены в том, что передаваемые ими в распоряжение государства средства используются прозрачно и эффективно, приносят конкретные результаты как для общества в целом, так и для каждой семьи, каждого человека.</a:t>
            </a:r>
          </a:p>
        </p:txBody>
      </p:sp>
      <p:sp>
        <p:nvSpPr>
          <p:cNvPr id="9" name="Знак ''плюс'' 8">
            <a:extLst>
              <a:ext uri="{FF2B5EF4-FFF2-40B4-BE49-F238E27FC236}">
                <a16:creationId xmlns:a16="http://schemas.microsoft.com/office/drawing/2014/main" xmlns="" id="{B6E0F7F3-7948-4FE9-B206-E281A43F7732}"/>
              </a:ext>
            </a:extLst>
          </p:cNvPr>
          <p:cNvSpPr/>
          <p:nvPr/>
        </p:nvSpPr>
        <p:spPr>
          <a:xfrm>
            <a:off x="2005129" y="3059668"/>
            <a:ext cx="370936" cy="369332"/>
          </a:xfrm>
          <a:prstGeom prst="mathPlus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xmlns="" id="{3650B5FB-9F37-4B97-9ACE-27E50CD2FB1C}"/>
              </a:ext>
            </a:extLst>
          </p:cNvPr>
          <p:cNvGrpSpPr/>
          <p:nvPr/>
        </p:nvGrpSpPr>
        <p:grpSpPr>
          <a:xfrm rot="21414619">
            <a:off x="808053" y="3715127"/>
            <a:ext cx="1410314" cy="612369"/>
            <a:chOff x="4694729" y="1475635"/>
            <a:chExt cx="1946391" cy="906819"/>
          </a:xfrm>
          <a:solidFill>
            <a:schemeClr val="tx2">
              <a:lumMod val="60000"/>
              <a:lumOff val="4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3" name="Прямоугольник: скругленные углы 12">
              <a:extLst>
                <a:ext uri="{FF2B5EF4-FFF2-40B4-BE49-F238E27FC236}">
                  <a16:creationId xmlns:a16="http://schemas.microsoft.com/office/drawing/2014/main" xmlns="" id="{5D3E0522-6D22-4770-AF3A-83706E8610CB}"/>
                </a:ext>
              </a:extLst>
            </p:cNvPr>
            <p:cNvSpPr/>
            <p:nvPr/>
          </p:nvSpPr>
          <p:spPr>
            <a:xfrm rot="240000">
              <a:off x="4694729" y="1475635"/>
              <a:ext cx="1946391" cy="906819"/>
            </a:xfrm>
            <a:prstGeom prst="roundRect">
              <a:avLst/>
            </a:prstGeom>
            <a:grpFill/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Прямоугольник: скругленные углы 4">
              <a:extLst>
                <a:ext uri="{FF2B5EF4-FFF2-40B4-BE49-F238E27FC236}">
                  <a16:creationId xmlns:a16="http://schemas.microsoft.com/office/drawing/2014/main" xmlns="" id="{92CC6956-1965-4826-BD4A-233455422CC7}"/>
                </a:ext>
              </a:extLst>
            </p:cNvPr>
            <p:cNvSpPr txBox="1"/>
            <p:nvPr/>
          </p:nvSpPr>
          <p:spPr>
            <a:xfrm rot="240000">
              <a:off x="4738996" y="1519902"/>
              <a:ext cx="1857857" cy="818285"/>
            </a:xfrm>
            <a:prstGeom prst="rect">
              <a:avLst/>
            </a:prstGeom>
            <a:grpFill/>
            <a:sp3d>
              <a:bevelT prst="relaxedInset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1000" kern="1200" dirty="0"/>
            </a:p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1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0689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459008F5-24CA-4914-BD3C-4C338B611B93}"/>
              </a:ext>
            </a:extLst>
          </p:cNvPr>
          <p:cNvSpPr/>
          <p:nvPr/>
        </p:nvSpPr>
        <p:spPr>
          <a:xfrm>
            <a:off x="3323558" y="688973"/>
            <a:ext cx="4569612" cy="77216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F6D3802A-F409-45FF-98A6-1D5D4FCB8BAE}"/>
              </a:ext>
            </a:extLst>
          </p:cNvPr>
          <p:cNvSpPr/>
          <p:nvPr/>
        </p:nvSpPr>
        <p:spPr>
          <a:xfrm>
            <a:off x="327613" y="4479957"/>
            <a:ext cx="9085367" cy="317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80000"/>
              </a:lnSpc>
              <a:spcAft>
                <a:spcPts val="0"/>
              </a:spcAft>
            </a:pP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Расходы бюджета –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 выплачиваемые из бюджета денежные средства</a:t>
            </a:r>
            <a:endParaRPr lang="ru-RU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xmlns="" id="{92F0949D-F058-4D28-9DFF-E5DD959BE8FC}"/>
              </a:ext>
            </a:extLst>
          </p:cNvPr>
          <p:cNvSpPr/>
          <p:nvPr/>
        </p:nvSpPr>
        <p:spPr>
          <a:xfrm>
            <a:off x="749734" y="5194597"/>
            <a:ext cx="90853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Расходные обязательства (публичные и гражданско-правовые) –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обязанность выплатить денежные средства из соответствующего бюджета</a:t>
            </a:r>
          </a:p>
        </p:txBody>
      </p:sp>
      <p:graphicFrame>
        <p:nvGraphicFramePr>
          <p:cNvPr id="45" name="Диаграмма 44">
            <a:extLst>
              <a:ext uri="{FF2B5EF4-FFF2-40B4-BE49-F238E27FC236}">
                <a16:creationId xmlns:a16="http://schemas.microsoft.com/office/drawing/2014/main" xmlns="" id="{ABF72588-2762-4413-BE5A-C68ED14EB8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7933271"/>
              </p:ext>
            </p:extLst>
          </p:nvPr>
        </p:nvGraphicFramePr>
        <p:xfrm>
          <a:off x="1286544" y="1958378"/>
          <a:ext cx="7445373" cy="1823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13A9AE1F-A969-4169-AE69-BC7C74D53BCA}"/>
              </a:ext>
            </a:extLst>
          </p:cNvPr>
          <p:cNvSpPr txBox="1"/>
          <p:nvPr/>
        </p:nvSpPr>
        <p:spPr>
          <a:xfrm>
            <a:off x="2205528" y="3522745"/>
            <a:ext cx="2266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ДЕФИЦИТ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EE5E989A-60B1-47ED-B76E-10C7E6F0487E}"/>
              </a:ext>
            </a:extLst>
          </p:cNvPr>
          <p:cNvSpPr txBox="1"/>
          <p:nvPr/>
        </p:nvSpPr>
        <p:spPr>
          <a:xfrm>
            <a:off x="5217195" y="3521047"/>
            <a:ext cx="2266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ПРОФИЦИТ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6E350EA2-EDA9-4E3D-B2FB-A586C503EE42}"/>
              </a:ext>
            </a:extLst>
          </p:cNvPr>
          <p:cNvSpPr/>
          <p:nvPr/>
        </p:nvSpPr>
        <p:spPr>
          <a:xfrm>
            <a:off x="2378612" y="851143"/>
            <a:ext cx="3410282" cy="539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80000"/>
              </a:lnSpc>
              <a:spcAft>
                <a:spcPts val="0"/>
              </a:spcAft>
            </a:pP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Запланированные </a:t>
            </a:r>
          </a:p>
          <a:p>
            <a:pPr marL="457200" algn="ctr">
              <a:lnSpc>
                <a:spcPct val="80000"/>
              </a:lnSpc>
              <a:spcAft>
                <a:spcPts val="0"/>
              </a:spcAft>
            </a:pP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доходы</a:t>
            </a:r>
            <a:endParaRPr lang="ru-RU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6A9E6190-09B3-4313-83F7-5E5F6CCE9DCF}"/>
              </a:ext>
            </a:extLst>
          </p:cNvPr>
          <p:cNvSpPr/>
          <p:nvPr/>
        </p:nvSpPr>
        <p:spPr>
          <a:xfrm>
            <a:off x="5009231" y="884663"/>
            <a:ext cx="3410282" cy="539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80000"/>
              </a:lnSpc>
              <a:spcAft>
                <a:spcPts val="0"/>
              </a:spcAft>
            </a:pP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Запланированные </a:t>
            </a:r>
          </a:p>
          <a:p>
            <a:pPr marL="457200" algn="ctr">
              <a:lnSpc>
                <a:spcPct val="80000"/>
              </a:lnSpc>
              <a:spcAft>
                <a:spcPts val="0"/>
              </a:spcAft>
            </a:pP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расходы</a:t>
            </a:r>
            <a:endParaRPr lang="ru-RU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Равно 6">
            <a:extLst>
              <a:ext uri="{FF2B5EF4-FFF2-40B4-BE49-F238E27FC236}">
                <a16:creationId xmlns:a16="http://schemas.microsoft.com/office/drawing/2014/main" xmlns="" id="{491E0F04-2CDC-4BD6-B046-CBF8AE7A55D0}"/>
              </a:ext>
            </a:extLst>
          </p:cNvPr>
          <p:cNvSpPr/>
          <p:nvPr/>
        </p:nvSpPr>
        <p:spPr>
          <a:xfrm>
            <a:off x="5427628" y="844775"/>
            <a:ext cx="444725" cy="387648"/>
          </a:xfrm>
          <a:prstGeom prst="mathEqual">
            <a:avLst>
              <a:gd name="adj1" fmla="val 12976"/>
              <a:gd name="adj2" fmla="val 17031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C3D50D16-B398-42B6-B308-57A9BBBE09F7}"/>
              </a:ext>
            </a:extLst>
          </p:cNvPr>
          <p:cNvSpPr/>
          <p:nvPr/>
        </p:nvSpPr>
        <p:spPr>
          <a:xfrm>
            <a:off x="-305021" y="844775"/>
            <a:ext cx="3789744" cy="317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800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нарушается равенство</a:t>
            </a:r>
            <a:endParaRPr lang="ru-RU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DF3A85F0-5029-48B0-9B24-169BD7394E98}"/>
              </a:ext>
            </a:extLst>
          </p:cNvPr>
          <p:cNvSpPr/>
          <p:nvPr/>
        </p:nvSpPr>
        <p:spPr>
          <a:xfrm>
            <a:off x="7109952" y="884663"/>
            <a:ext cx="2725149" cy="317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800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то возникает:</a:t>
            </a:r>
            <a:endParaRPr lang="ru-RU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88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: фигура 11">
            <a:extLst>
              <a:ext uri="{FF2B5EF4-FFF2-40B4-BE49-F238E27FC236}">
                <a16:creationId xmlns:a16="http://schemas.microsoft.com/office/drawing/2014/main" xmlns="" id="{24760371-DD48-453C-8F13-CBBA7453B64C}"/>
              </a:ext>
            </a:extLst>
          </p:cNvPr>
          <p:cNvSpPr/>
          <p:nvPr/>
        </p:nvSpPr>
        <p:spPr>
          <a:xfrm>
            <a:off x="7197300" y="0"/>
            <a:ext cx="4908430" cy="6858000"/>
          </a:xfrm>
          <a:custGeom>
            <a:avLst/>
            <a:gdLst>
              <a:gd name="connsiteX0" fmla="*/ 3735238 w 4908430"/>
              <a:gd name="connsiteY0" fmla="*/ 8626 h 7021902"/>
              <a:gd name="connsiteX1" fmla="*/ 4908430 w 4908430"/>
              <a:gd name="connsiteY1" fmla="*/ 7021902 h 7021902"/>
              <a:gd name="connsiteX2" fmla="*/ 0 w 4908430"/>
              <a:gd name="connsiteY2" fmla="*/ 7004649 h 7021902"/>
              <a:gd name="connsiteX3" fmla="*/ 2355011 w 4908430"/>
              <a:gd name="connsiteY3" fmla="*/ 5244860 h 7021902"/>
              <a:gd name="connsiteX4" fmla="*/ 2596551 w 4908430"/>
              <a:gd name="connsiteY4" fmla="*/ 3830128 h 7021902"/>
              <a:gd name="connsiteX5" fmla="*/ 1871932 w 4908430"/>
              <a:gd name="connsiteY5" fmla="*/ 0 h 7021902"/>
              <a:gd name="connsiteX6" fmla="*/ 3735238 w 4908430"/>
              <a:gd name="connsiteY6" fmla="*/ 8626 h 7021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08430" h="7021902">
                <a:moveTo>
                  <a:pt x="3735238" y="8626"/>
                </a:moveTo>
                <a:lnTo>
                  <a:pt x="4908430" y="7021902"/>
                </a:lnTo>
                <a:lnTo>
                  <a:pt x="0" y="7004649"/>
                </a:lnTo>
                <a:lnTo>
                  <a:pt x="2355011" y="5244860"/>
                </a:lnTo>
                <a:lnTo>
                  <a:pt x="2596551" y="3830128"/>
                </a:lnTo>
                <a:lnTo>
                  <a:pt x="1871932" y="0"/>
                </a:lnTo>
                <a:lnTo>
                  <a:pt x="3735238" y="86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xmlns="" id="{2FD74507-D6DE-4A1D-824F-C0AAE8693519}"/>
              </a:ext>
            </a:extLst>
          </p:cNvPr>
          <p:cNvSpPr/>
          <p:nvPr/>
        </p:nvSpPr>
        <p:spPr>
          <a:xfrm>
            <a:off x="323666" y="213610"/>
            <a:ext cx="10394480" cy="472437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Akrobat Bold" panose="000008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ЭТАПЫ ПРОХОЖДЕНИЯ БЮДЖЕТА</a:t>
            </a:r>
            <a:endParaRPr lang="ru-RU" sz="1400" dirty="0">
              <a:effectLst/>
              <a:latin typeface="Akrobat Bold" panose="000008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CAF3833E-9D5E-4F28-BCD1-C332999CF3CB}"/>
              </a:ext>
            </a:extLst>
          </p:cNvPr>
          <p:cNvSpPr/>
          <p:nvPr/>
        </p:nvSpPr>
        <p:spPr>
          <a:xfrm>
            <a:off x="917278" y="900309"/>
            <a:ext cx="3554083" cy="21048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11363B-0EA5-45EB-9815-60060A2E833D}"/>
              </a:ext>
            </a:extLst>
          </p:cNvPr>
          <p:cNvSpPr txBox="1"/>
          <p:nvPr/>
        </p:nvSpPr>
        <p:spPr>
          <a:xfrm>
            <a:off x="917278" y="900309"/>
            <a:ext cx="3769788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Akrobat" panose="00000600000000000000" pitchFamily="50" charset="-52"/>
              </a:rPr>
              <a:t>Подготовка материалов для составления бюджета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Akrobat" panose="00000600000000000000" pitchFamily="50" charset="-52"/>
              </a:rPr>
              <a:t>Согласование материалов для составления бюджета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Akrobat" panose="00000600000000000000" pitchFamily="50" charset="-52"/>
              </a:rPr>
              <a:t>Подготовка проекта решения о бюджете </a:t>
            </a:r>
          </a:p>
          <a:p>
            <a:endParaRPr lang="ru-RU" dirty="0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C61585AF-F1EF-4007-B81F-F33EDD311E29}"/>
              </a:ext>
            </a:extLst>
          </p:cNvPr>
          <p:cNvSpPr/>
          <p:nvPr/>
        </p:nvSpPr>
        <p:spPr>
          <a:xfrm>
            <a:off x="6579073" y="900309"/>
            <a:ext cx="3548329" cy="21048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4CF61B36-A17D-4940-A7C5-CF8349C2636B}"/>
              </a:ext>
            </a:extLst>
          </p:cNvPr>
          <p:cNvSpPr txBox="1"/>
          <p:nvPr/>
        </p:nvSpPr>
        <p:spPr>
          <a:xfrm>
            <a:off x="6832127" y="980464"/>
            <a:ext cx="329527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Akrobat" panose="00000600000000000000" pitchFamily="50" charset="-52"/>
              </a:rPr>
              <a:t>Рассмотрение проекта решения о бюджете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Akrobat" panose="00000600000000000000" pitchFamily="50" charset="-52"/>
              </a:rPr>
              <a:t>Утверждение проекта решения о бюджете.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Akrobat" panose="00000600000000000000" pitchFamily="50" charset="-52"/>
              </a:rPr>
              <a:t>Подписание решения о бюджете</a:t>
            </a:r>
            <a:endParaRPr lang="ru-RU" dirty="0"/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xmlns="" id="{133747B6-506A-45C7-B24E-489B203BD1A8}"/>
              </a:ext>
            </a:extLst>
          </p:cNvPr>
          <p:cNvSpPr/>
          <p:nvPr/>
        </p:nvSpPr>
        <p:spPr>
          <a:xfrm>
            <a:off x="6602084" y="4142283"/>
            <a:ext cx="3525317" cy="21048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E809FA7-043C-4C79-A243-ADA44F32F9BC}"/>
              </a:ext>
            </a:extLst>
          </p:cNvPr>
          <p:cNvSpPr txBox="1"/>
          <p:nvPr/>
        </p:nvSpPr>
        <p:spPr>
          <a:xfrm>
            <a:off x="6843624" y="4680418"/>
            <a:ext cx="3379875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Akrobat" panose="00000600000000000000" pitchFamily="50" charset="-52"/>
              </a:rPr>
              <a:t>Подготовка документов для исполнения бюджета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Akrobat" panose="00000600000000000000" pitchFamily="50" charset="-52"/>
              </a:rPr>
              <a:t>Исполнение бюджета</a:t>
            </a:r>
          </a:p>
          <a:p>
            <a:endParaRPr lang="ru-RU" dirty="0"/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3270B24A-279F-45FC-9F3B-01D41C831486}"/>
              </a:ext>
            </a:extLst>
          </p:cNvPr>
          <p:cNvSpPr/>
          <p:nvPr/>
        </p:nvSpPr>
        <p:spPr>
          <a:xfrm>
            <a:off x="914408" y="4152362"/>
            <a:ext cx="3554083" cy="21048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FCED15A8-5F9F-412D-9B76-446722E19BED}"/>
              </a:ext>
            </a:extLst>
          </p:cNvPr>
          <p:cNvSpPr txBox="1"/>
          <p:nvPr/>
        </p:nvSpPr>
        <p:spPr>
          <a:xfrm>
            <a:off x="622300" y="4215803"/>
            <a:ext cx="4444999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latin typeface="Akrobat" panose="00000600000000000000" pitchFamily="50" charset="-52"/>
              </a:rPr>
              <a:t>Подготовка бюджетной отчётности        об исполнении бюджета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latin typeface="Akrobat" panose="00000600000000000000" pitchFamily="50" charset="-52"/>
              </a:rPr>
              <a:t>Рассмотрение и согласование бюджетной отчетности об исполнении бюджета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latin typeface="Akrobat" panose="00000600000000000000" pitchFamily="50" charset="-52"/>
              </a:rPr>
              <a:t>Утверждение бюджетной отчётности об исполнении бюджета.</a:t>
            </a:r>
            <a:endParaRPr lang="ru-RU" sz="1600" dirty="0"/>
          </a:p>
        </p:txBody>
      </p:sp>
      <p:sp>
        <p:nvSpPr>
          <p:cNvPr id="6" name="Блок-схема: ИЛИ 5">
            <a:extLst>
              <a:ext uri="{FF2B5EF4-FFF2-40B4-BE49-F238E27FC236}">
                <a16:creationId xmlns:a16="http://schemas.microsoft.com/office/drawing/2014/main" xmlns="" id="{0DF66EBC-77DF-4710-8DCA-C9C5239C7A9A}"/>
              </a:ext>
            </a:extLst>
          </p:cNvPr>
          <p:cNvSpPr/>
          <p:nvPr/>
        </p:nvSpPr>
        <p:spPr>
          <a:xfrm>
            <a:off x="3883311" y="1989258"/>
            <a:ext cx="3329796" cy="3329796"/>
          </a:xfrm>
          <a:prstGeom prst="flowChartOr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C2A38158-E0FA-4B2A-B38E-FB6F6C7B9F3B}"/>
              </a:ext>
            </a:extLst>
          </p:cNvPr>
          <p:cNvSpPr/>
          <p:nvPr/>
        </p:nvSpPr>
        <p:spPr>
          <a:xfrm>
            <a:off x="5459094" y="1454702"/>
            <a:ext cx="178283" cy="45029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CB31918C-6E97-417D-9702-9D86BC91E3BE}"/>
              </a:ext>
            </a:extLst>
          </p:cNvPr>
          <p:cNvSpPr/>
          <p:nvPr/>
        </p:nvSpPr>
        <p:spPr>
          <a:xfrm rot="5400000">
            <a:off x="5476714" y="1426866"/>
            <a:ext cx="143041" cy="45029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3AA4088-84AF-4B04-BEE9-971C2FAC39C5}"/>
              </a:ext>
            </a:extLst>
          </p:cNvPr>
          <p:cNvSpPr txBox="1"/>
          <p:nvPr/>
        </p:nvSpPr>
        <p:spPr>
          <a:xfrm>
            <a:off x="3697427" y="3185645"/>
            <a:ext cx="1896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krobat" panose="00000600000000000000" pitchFamily="50" charset="-52"/>
              </a:rPr>
              <a:t>СОСТАВЛЕНИЕ</a:t>
            </a:r>
            <a:endParaRPr lang="ru-RU" sz="2000" b="1" dirty="0">
              <a:solidFill>
                <a:schemeClr val="bg1"/>
              </a:solidFill>
              <a:latin typeface="Akrobat" panose="00000600000000000000" pitchFamily="50" charset="-52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9C50C282-1484-46D7-A601-7696429F7BA5}"/>
              </a:ext>
            </a:extLst>
          </p:cNvPr>
          <p:cNvSpPr txBox="1"/>
          <p:nvPr/>
        </p:nvSpPr>
        <p:spPr>
          <a:xfrm>
            <a:off x="5512285" y="3176080"/>
            <a:ext cx="1896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krobat" panose="00000600000000000000" pitchFamily="50" charset="-52"/>
              </a:rPr>
              <a:t>УТВЕРЖДЕНИЕ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D4514B5B-3E6B-4C97-8A0C-E465B52C675B}"/>
              </a:ext>
            </a:extLst>
          </p:cNvPr>
          <p:cNvSpPr txBox="1"/>
          <p:nvPr/>
        </p:nvSpPr>
        <p:spPr>
          <a:xfrm>
            <a:off x="5579116" y="3735435"/>
            <a:ext cx="17360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krobat" panose="00000600000000000000" pitchFamily="50" charset="-52"/>
              </a:rPr>
              <a:t>ИСПОЛНЕНИЕ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948D8497-CA17-4EAE-AE3B-49996B260339}"/>
              </a:ext>
            </a:extLst>
          </p:cNvPr>
          <p:cNvSpPr txBox="1"/>
          <p:nvPr/>
        </p:nvSpPr>
        <p:spPr>
          <a:xfrm>
            <a:off x="3883311" y="3734962"/>
            <a:ext cx="1754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krobat" panose="00000600000000000000" pitchFamily="50" charset="-52"/>
              </a:rPr>
              <a:t>ОТЧЕТНОСТЬ</a:t>
            </a:r>
          </a:p>
        </p:txBody>
      </p:sp>
      <p:sp>
        <p:nvSpPr>
          <p:cNvPr id="9" name="Стрелка: изогнутая вниз 8">
            <a:extLst>
              <a:ext uri="{FF2B5EF4-FFF2-40B4-BE49-F238E27FC236}">
                <a16:creationId xmlns:a16="http://schemas.microsoft.com/office/drawing/2014/main" xmlns="" id="{8A1B8835-F378-4DC9-BEB3-EFE4322B97B7}"/>
              </a:ext>
            </a:extLst>
          </p:cNvPr>
          <p:cNvSpPr/>
          <p:nvPr/>
        </p:nvSpPr>
        <p:spPr>
          <a:xfrm>
            <a:off x="4600745" y="1232982"/>
            <a:ext cx="1897799" cy="472437"/>
          </a:xfrm>
          <a:prstGeom prst="curvedDownArrow">
            <a:avLst>
              <a:gd name="adj1" fmla="val 28325"/>
              <a:gd name="adj2" fmla="val 61175"/>
              <a:gd name="adj3" fmla="val 424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Стрелка: изогнутая вниз 26">
            <a:extLst>
              <a:ext uri="{FF2B5EF4-FFF2-40B4-BE49-F238E27FC236}">
                <a16:creationId xmlns:a16="http://schemas.microsoft.com/office/drawing/2014/main" xmlns="" id="{9B143F6C-B39F-4FCE-9A96-28D7F762E876}"/>
              </a:ext>
            </a:extLst>
          </p:cNvPr>
          <p:cNvSpPr/>
          <p:nvPr/>
        </p:nvSpPr>
        <p:spPr>
          <a:xfrm rot="10800000">
            <a:off x="4566263" y="5557702"/>
            <a:ext cx="1897799" cy="472437"/>
          </a:xfrm>
          <a:prstGeom prst="curvedDownArrow">
            <a:avLst>
              <a:gd name="adj1" fmla="val 28325"/>
              <a:gd name="adj2" fmla="val 61175"/>
              <a:gd name="adj3" fmla="val 424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Стрелка: изогнутая вниз 27">
            <a:extLst>
              <a:ext uri="{FF2B5EF4-FFF2-40B4-BE49-F238E27FC236}">
                <a16:creationId xmlns:a16="http://schemas.microsoft.com/office/drawing/2014/main" xmlns="" id="{D8766FB6-78AF-43FA-84E4-FC7D52ED6B12}"/>
              </a:ext>
            </a:extLst>
          </p:cNvPr>
          <p:cNvSpPr/>
          <p:nvPr/>
        </p:nvSpPr>
        <p:spPr>
          <a:xfrm rot="5400000">
            <a:off x="7137993" y="3406674"/>
            <a:ext cx="914078" cy="372779"/>
          </a:xfrm>
          <a:prstGeom prst="curvedDownArrow">
            <a:avLst>
              <a:gd name="adj1" fmla="val 28325"/>
              <a:gd name="adj2" fmla="val 61175"/>
              <a:gd name="adj3" fmla="val 424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654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: фигура 11">
            <a:extLst>
              <a:ext uri="{FF2B5EF4-FFF2-40B4-BE49-F238E27FC236}">
                <a16:creationId xmlns:a16="http://schemas.microsoft.com/office/drawing/2014/main" xmlns="" id="{24760371-DD48-453C-8F13-CBBA7453B64C}"/>
              </a:ext>
            </a:extLst>
          </p:cNvPr>
          <p:cNvSpPr/>
          <p:nvPr/>
        </p:nvSpPr>
        <p:spPr>
          <a:xfrm>
            <a:off x="7185804" y="0"/>
            <a:ext cx="4908430" cy="6858000"/>
          </a:xfrm>
          <a:custGeom>
            <a:avLst/>
            <a:gdLst>
              <a:gd name="connsiteX0" fmla="*/ 3735238 w 4908430"/>
              <a:gd name="connsiteY0" fmla="*/ 8626 h 7021902"/>
              <a:gd name="connsiteX1" fmla="*/ 4908430 w 4908430"/>
              <a:gd name="connsiteY1" fmla="*/ 7021902 h 7021902"/>
              <a:gd name="connsiteX2" fmla="*/ 0 w 4908430"/>
              <a:gd name="connsiteY2" fmla="*/ 7004649 h 7021902"/>
              <a:gd name="connsiteX3" fmla="*/ 2355011 w 4908430"/>
              <a:gd name="connsiteY3" fmla="*/ 5244860 h 7021902"/>
              <a:gd name="connsiteX4" fmla="*/ 2596551 w 4908430"/>
              <a:gd name="connsiteY4" fmla="*/ 3830128 h 7021902"/>
              <a:gd name="connsiteX5" fmla="*/ 1871932 w 4908430"/>
              <a:gd name="connsiteY5" fmla="*/ 0 h 7021902"/>
              <a:gd name="connsiteX6" fmla="*/ 3735238 w 4908430"/>
              <a:gd name="connsiteY6" fmla="*/ 8626 h 7021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08430" h="7021902">
                <a:moveTo>
                  <a:pt x="3735238" y="8626"/>
                </a:moveTo>
                <a:lnTo>
                  <a:pt x="4908430" y="7021902"/>
                </a:lnTo>
                <a:lnTo>
                  <a:pt x="0" y="7004649"/>
                </a:lnTo>
                <a:lnTo>
                  <a:pt x="2355011" y="5244860"/>
                </a:lnTo>
                <a:lnTo>
                  <a:pt x="2596551" y="3830128"/>
                </a:lnTo>
                <a:lnTo>
                  <a:pt x="1871932" y="0"/>
                </a:lnTo>
                <a:lnTo>
                  <a:pt x="3735238" y="86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xmlns="" id="{2FD74507-D6DE-4A1D-824F-C0AAE8693519}"/>
              </a:ext>
            </a:extLst>
          </p:cNvPr>
          <p:cNvSpPr/>
          <p:nvPr/>
        </p:nvSpPr>
        <p:spPr>
          <a:xfrm>
            <a:off x="463947" y="385955"/>
            <a:ext cx="10394480" cy="472437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Akrobat Bold" panose="000008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АДМИНИСТРАТИВНО-ТЕРРИТОРИАЛЬНОЕ ДЕЛЕНИЕ</a:t>
            </a:r>
            <a:endParaRPr lang="ru-RU" sz="1400" dirty="0">
              <a:effectLst/>
              <a:latin typeface="Akrobat Bold" panose="000008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245AF7AD-94C6-4341-AEBB-92AB3A1264D7}"/>
              </a:ext>
            </a:extLst>
          </p:cNvPr>
          <p:cNvSpPr/>
          <p:nvPr/>
        </p:nvSpPr>
        <p:spPr>
          <a:xfrm>
            <a:off x="1107686" y="1049106"/>
            <a:ext cx="9219012" cy="343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80000"/>
              </a:lnSpc>
              <a:spcAft>
                <a:spcPts val="0"/>
              </a:spcAft>
            </a:pPr>
            <a:r>
              <a:rPr lang="ru-RU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Добровское</a:t>
            </a: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сельское поселение Симферопольского района Республики Крым</a:t>
            </a:r>
            <a:endParaRPr lang="ru-RU" sz="20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EB4DA5FE-ADFF-4065-9D49-C71A472F42D0}"/>
              </a:ext>
            </a:extLst>
          </p:cNvPr>
          <p:cNvSpPr/>
          <p:nvPr/>
        </p:nvSpPr>
        <p:spPr>
          <a:xfrm>
            <a:off x="819756" y="2040052"/>
            <a:ext cx="9794871" cy="4105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113" indent="350838" algn="just"/>
            <a:r>
              <a:rPr lang="ru-RU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krobat" panose="00000600000000000000" pitchFamily="50" charset="-52"/>
                <a:cs typeface="Times New Roman" pitchFamily="18" charset="0"/>
              </a:rPr>
              <a:t>Площадь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Akrobat" panose="00000600000000000000" pitchFamily="50" charset="-52"/>
                <a:cs typeface="Times New Roman" pitchFamily="18" charset="0"/>
              </a:rPr>
              <a:t> сельского поселения -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krobat" panose="00000600000000000000" pitchFamily="50" charset="-52"/>
                <a:cs typeface="Times New Roman" pitchFamily="18" charset="0"/>
              </a:rPr>
              <a:t>30 640 га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Akrobat" panose="00000600000000000000" pitchFamily="50" charset="-52"/>
                <a:cs typeface="Times New Roman" pitchFamily="18" charset="0"/>
              </a:rPr>
              <a:t>.</a:t>
            </a:r>
          </a:p>
          <a:p>
            <a:pPr marL="11113" indent="350838" algn="just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Akrobat" panose="00000600000000000000" pitchFamily="50" charset="-52"/>
                <a:cs typeface="Times New Roman" pitchFamily="18" charset="0"/>
              </a:rPr>
              <a:t> </a:t>
            </a:r>
          </a:p>
          <a:p>
            <a:pPr marL="11113" indent="350838" algn="just"/>
            <a:r>
              <a:rPr lang="ru-RU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krobat" panose="00000600000000000000" pitchFamily="50" charset="-52"/>
                <a:cs typeface="Times New Roman" pitchFamily="18" charset="0"/>
              </a:rPr>
              <a:t>Население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Akrobat" panose="00000600000000000000" pitchFamily="50" charset="-52"/>
                <a:cs typeface="Times New Roman" pitchFamily="18" charset="0"/>
              </a:rPr>
              <a:t> – более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krobat" panose="00000600000000000000" pitchFamily="50" charset="-52"/>
                <a:cs typeface="Times New Roman" pitchFamily="18" charset="0"/>
              </a:rPr>
              <a:t> 22 735 человек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Akrobat" panose="00000600000000000000" pitchFamily="50" charset="-52"/>
                <a:cs typeface="Times New Roman" pitchFamily="18" charset="0"/>
              </a:rPr>
              <a:t>. </a:t>
            </a:r>
          </a:p>
          <a:p>
            <a:pPr marL="11113" indent="350838" algn="just"/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Akrobat" panose="00000600000000000000" pitchFamily="50" charset="-52"/>
              <a:cs typeface="Times New Roman" pitchFamily="18" charset="0"/>
            </a:endParaRPr>
          </a:p>
          <a:p>
            <a:pPr marL="11113" indent="350838" algn="just"/>
            <a:r>
              <a:rPr lang="ru-RU" dirty="0">
                <a:latin typeface="Akrobat" panose="00000600000000000000" pitchFamily="50" charset="-52"/>
                <a:cs typeface="Times New Roman" pitchFamily="18" charset="0"/>
              </a:rPr>
              <a:t>В состав </a:t>
            </a:r>
            <a:r>
              <a:rPr lang="ru-RU" dirty="0" err="1">
                <a:latin typeface="Akrobat" panose="00000600000000000000" pitchFamily="50" charset="-52"/>
                <a:cs typeface="Times New Roman" pitchFamily="18" charset="0"/>
              </a:rPr>
              <a:t>Добровского</a:t>
            </a:r>
            <a:r>
              <a:rPr lang="ru-RU" dirty="0">
                <a:latin typeface="Akrobat" panose="00000600000000000000" pitchFamily="50" charset="-52"/>
                <a:cs typeface="Times New Roman" pitchFamily="18" charset="0"/>
              </a:rPr>
              <a:t> сельского поселения входит: 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Akrobat" panose="00000600000000000000" pitchFamily="50" charset="-52"/>
                <a:cs typeface="Times New Roman" pitchFamily="18" charset="0"/>
              </a:rPr>
              <a:t>с.Чайковское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krobat" panose="00000600000000000000" pitchFamily="50" charset="-52"/>
                <a:cs typeface="Times New Roman" pitchFamily="18" charset="0"/>
              </a:rPr>
              <a:t>, с.Привольное, с.Перевальное, с.Заречное, с.Мраморное, с.Краснолесье, с.Доброе, с.Пионерское,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Akrobat" panose="00000600000000000000" pitchFamily="50" charset="-52"/>
                <a:cs typeface="Times New Roman" pitchFamily="18" charset="0"/>
              </a:rPr>
              <a:t>с.Андрусово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krobat" panose="00000600000000000000" pitchFamily="50" charset="-52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  <a:latin typeface="Akrobat" panose="00000600000000000000" pitchFamily="50" charset="-52"/>
                <a:cs typeface="Times New Roman" pitchFamily="18" charset="0"/>
              </a:rPr>
              <a:t>с.Ферсманово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krobat" panose="00000600000000000000" pitchFamily="50" charset="-52"/>
                <a:cs typeface="Times New Roman" pitchFamily="18" charset="0"/>
              </a:rPr>
              <a:t>, с.Петропавловка,  с.Лозовое</a:t>
            </a:r>
          </a:p>
          <a:p>
            <a:pPr marL="11113" indent="350838" algn="just"/>
            <a:endParaRPr lang="ru-RU" dirty="0">
              <a:latin typeface="Akrobat" panose="00000600000000000000" pitchFamily="50" charset="-52"/>
              <a:cs typeface="Times New Roman" pitchFamily="18" charset="0"/>
            </a:endParaRPr>
          </a:p>
          <a:p>
            <a:pPr marL="11113" indent="350838" algn="just"/>
            <a:r>
              <a:rPr lang="ru-RU" b="1" i="1" dirty="0">
                <a:latin typeface="Akrobat" panose="00000600000000000000" pitchFamily="50" charset="-52"/>
                <a:cs typeface="Times New Roman" pitchFamily="18" charset="0"/>
              </a:rPr>
              <a:t>Административным центром </a:t>
            </a:r>
            <a:r>
              <a:rPr lang="ru-RU" dirty="0">
                <a:latin typeface="Akrobat" panose="00000600000000000000" pitchFamily="50" charset="-52"/>
                <a:cs typeface="Times New Roman" pitchFamily="18" charset="0"/>
              </a:rPr>
              <a:t>Поселения является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krobat" panose="00000600000000000000" pitchFamily="50" charset="-52"/>
                <a:cs typeface="Times New Roman" pitchFamily="18" charset="0"/>
              </a:rPr>
              <a:t>с. Доброе</a:t>
            </a:r>
            <a:r>
              <a:rPr lang="ru-RU" dirty="0">
                <a:latin typeface="Akrobat" panose="00000600000000000000" pitchFamily="50" charset="-52"/>
                <a:cs typeface="Times New Roman" pitchFamily="18" charset="0"/>
              </a:rPr>
              <a:t>.</a:t>
            </a:r>
          </a:p>
          <a:p>
            <a:pPr marL="11113" indent="350838" algn="just"/>
            <a:endParaRPr lang="ru-RU" dirty="0">
              <a:latin typeface="Akrobat" panose="00000600000000000000" pitchFamily="50" charset="-52"/>
              <a:cs typeface="Times New Roman" pitchFamily="18" charset="0"/>
            </a:endParaRPr>
          </a:p>
          <a:p>
            <a:pPr marL="11113" indent="350838" algn="just"/>
            <a:r>
              <a:rPr lang="ru-RU" dirty="0">
                <a:latin typeface="Akrobat" panose="00000600000000000000" pitchFamily="50" charset="-52"/>
                <a:cs typeface="Times New Roman" pitchFamily="18" charset="0"/>
              </a:rPr>
              <a:t>Границы Поселения установлены Законом Республики Крым от 5 июня 2014 года № 15-ЗРК «Об установлении границ муниципальных образований и статусе муниципальных образований в Республике Крым».</a:t>
            </a:r>
          </a:p>
          <a:p>
            <a:pPr marL="266700" indent="-173038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1100" dirty="0">
              <a:effectLst/>
              <a:latin typeface="Akrobat" panose="000006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956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Куб 34">
            <a:extLst>
              <a:ext uri="{FF2B5EF4-FFF2-40B4-BE49-F238E27FC236}">
                <a16:creationId xmlns:a16="http://schemas.microsoft.com/office/drawing/2014/main" xmlns="" id="{DC636520-9514-4BEC-BC52-ACC4089D340D}"/>
              </a:ext>
            </a:extLst>
          </p:cNvPr>
          <p:cNvSpPr/>
          <p:nvPr/>
        </p:nvSpPr>
        <p:spPr>
          <a:xfrm>
            <a:off x="6621253" y="3381839"/>
            <a:ext cx="2494341" cy="3059154"/>
          </a:xfrm>
          <a:prstGeom prst="cube">
            <a:avLst>
              <a:gd name="adj" fmla="val 6421"/>
            </a:avLst>
          </a:prstGeom>
          <a:gradFill flip="none" rotWithShape="1">
            <a:gsLst>
              <a:gs pos="0">
                <a:schemeClr val="accent4">
                  <a:lumMod val="0"/>
                  <a:lumOff val="100000"/>
                </a:schemeClr>
              </a:gs>
              <a:gs pos="4300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 w="9525" cap="rnd" cmpd="sng">
            <a:solidFill>
              <a:schemeClr val="accent4">
                <a:lumMod val="75000"/>
              </a:schemeClr>
            </a:solidFill>
          </a:ln>
          <a:effectLst>
            <a:softEdge rad="0"/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Куб 33">
            <a:extLst>
              <a:ext uri="{FF2B5EF4-FFF2-40B4-BE49-F238E27FC236}">
                <a16:creationId xmlns:a16="http://schemas.microsoft.com/office/drawing/2014/main" xmlns="" id="{6C9F824F-A48A-4020-B355-9AF6DF3742E6}"/>
              </a:ext>
            </a:extLst>
          </p:cNvPr>
          <p:cNvSpPr/>
          <p:nvPr/>
        </p:nvSpPr>
        <p:spPr>
          <a:xfrm>
            <a:off x="3843189" y="3402442"/>
            <a:ext cx="2494341" cy="3038551"/>
          </a:xfrm>
          <a:prstGeom prst="cube">
            <a:avLst>
              <a:gd name="adj" fmla="val 6421"/>
            </a:avLst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16200000" scaled="1"/>
            <a:tileRect/>
          </a:gradFill>
          <a:ln w="9525" cap="rnd" cmpd="sng">
            <a:solidFill>
              <a:schemeClr val="accent3">
                <a:lumMod val="75000"/>
              </a:schemeClr>
            </a:solidFill>
          </a:ln>
          <a:effectLst>
            <a:softEdge rad="0"/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Куб 32">
            <a:extLst>
              <a:ext uri="{FF2B5EF4-FFF2-40B4-BE49-F238E27FC236}">
                <a16:creationId xmlns:a16="http://schemas.microsoft.com/office/drawing/2014/main" xmlns="" id="{8047CE16-5B5C-4822-B7E8-BF3AF59164B6}"/>
              </a:ext>
            </a:extLst>
          </p:cNvPr>
          <p:cNvSpPr/>
          <p:nvPr/>
        </p:nvSpPr>
        <p:spPr>
          <a:xfrm>
            <a:off x="1065124" y="3402442"/>
            <a:ext cx="2494341" cy="3038551"/>
          </a:xfrm>
          <a:prstGeom prst="cube">
            <a:avLst>
              <a:gd name="adj" fmla="val 6421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61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 w="9525" cap="rnd" cmpd="sng">
            <a:solidFill>
              <a:schemeClr val="accent2">
                <a:lumMod val="75000"/>
              </a:schemeClr>
            </a:solidFill>
          </a:ln>
          <a:effectLst>
            <a:softEdge rad="0"/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5123F563-F2D3-42D1-9B8E-06CBAFB3060F}"/>
              </a:ext>
            </a:extLst>
          </p:cNvPr>
          <p:cNvSpPr/>
          <p:nvPr/>
        </p:nvSpPr>
        <p:spPr>
          <a:xfrm>
            <a:off x="3185243" y="1409342"/>
            <a:ext cx="3620922" cy="472437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Akrobat Bold" panose="00000800000000000000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ДОХОДЫ БЮДЖЕТА</a:t>
            </a:r>
            <a:endParaRPr lang="ru-RU" sz="1400" dirty="0">
              <a:effectLst/>
              <a:latin typeface="Akrobat Bold" panose="00000800000000000000" pitchFamily="50" charset="-5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F6D3802A-F409-45FF-98A6-1D5D4FCB8BAE}"/>
              </a:ext>
            </a:extLst>
          </p:cNvPr>
          <p:cNvSpPr/>
          <p:nvPr/>
        </p:nvSpPr>
        <p:spPr>
          <a:xfrm>
            <a:off x="582506" y="588050"/>
            <a:ext cx="9085367" cy="539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80000"/>
              </a:lnSpc>
              <a:spcAft>
                <a:spcPts val="0"/>
              </a:spcAft>
            </a:pP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Доходы бюджета –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 безвозмездные и безвозвратные поступления денежные средств в бюджет</a:t>
            </a:r>
            <a:endParaRPr lang="ru-RU" sz="11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Куб 23">
            <a:extLst>
              <a:ext uri="{FF2B5EF4-FFF2-40B4-BE49-F238E27FC236}">
                <a16:creationId xmlns:a16="http://schemas.microsoft.com/office/drawing/2014/main" xmlns="" id="{D2E29901-8700-4FB6-ACBA-8F39E610A459}"/>
              </a:ext>
            </a:extLst>
          </p:cNvPr>
          <p:cNvSpPr/>
          <p:nvPr/>
        </p:nvSpPr>
        <p:spPr>
          <a:xfrm>
            <a:off x="3843190" y="2476387"/>
            <a:ext cx="2494341" cy="1081259"/>
          </a:xfrm>
          <a:prstGeom prst="cube">
            <a:avLst>
              <a:gd name="adj" fmla="val 16089"/>
            </a:avLst>
          </a:prstGeom>
          <a:gradFill flip="none" rotWithShape="1">
            <a:gsLst>
              <a:gs pos="0">
                <a:schemeClr val="accent3">
                  <a:lumMod val="40000"/>
                  <a:lumOff val="60000"/>
                </a:schemeClr>
              </a:gs>
              <a:gs pos="46000">
                <a:schemeClr val="accent3">
                  <a:lumMod val="95000"/>
                  <a:lumOff val="5000"/>
                </a:schemeClr>
              </a:gs>
              <a:gs pos="100000">
                <a:schemeClr val="accent3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cap="rnd" cmpd="sng">
            <a:solidFill>
              <a:schemeClr val="accent3">
                <a:lumMod val="50000"/>
              </a:schemeClr>
            </a:solidFill>
          </a:ln>
          <a:effectLst>
            <a:softEdge rad="0"/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Куб 26">
            <a:extLst>
              <a:ext uri="{FF2B5EF4-FFF2-40B4-BE49-F238E27FC236}">
                <a16:creationId xmlns:a16="http://schemas.microsoft.com/office/drawing/2014/main" xmlns="" id="{8A305E66-79A6-452F-A5A0-6C5D7FBBBC5E}"/>
              </a:ext>
            </a:extLst>
          </p:cNvPr>
          <p:cNvSpPr/>
          <p:nvPr/>
        </p:nvSpPr>
        <p:spPr>
          <a:xfrm>
            <a:off x="6621255" y="2476387"/>
            <a:ext cx="2494341" cy="1081259"/>
          </a:xfrm>
          <a:prstGeom prst="cube">
            <a:avLst>
              <a:gd name="adj" fmla="val 16089"/>
            </a:avLst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cap="rnd" cmpd="sng">
            <a:solidFill>
              <a:schemeClr val="accent4">
                <a:lumMod val="50000"/>
              </a:schemeClr>
            </a:solidFill>
          </a:ln>
          <a:effectLst>
            <a:softEdge rad="0"/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90516ED4-BB54-459B-BE18-79D2FCB4BEA0}"/>
              </a:ext>
            </a:extLst>
          </p:cNvPr>
          <p:cNvSpPr txBox="1"/>
          <p:nvPr/>
        </p:nvSpPr>
        <p:spPr>
          <a:xfrm>
            <a:off x="6621255" y="2756112"/>
            <a:ext cx="2169713" cy="707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Akrobat Bold" panose="00000800000000000000" pitchFamily="50" charset="-52"/>
              </a:rPr>
              <a:t>Безвозмездные поступления</a:t>
            </a:r>
          </a:p>
        </p:txBody>
      </p:sp>
      <p:sp>
        <p:nvSpPr>
          <p:cNvPr id="30" name="Куб 29">
            <a:extLst>
              <a:ext uri="{FF2B5EF4-FFF2-40B4-BE49-F238E27FC236}">
                <a16:creationId xmlns:a16="http://schemas.microsoft.com/office/drawing/2014/main" xmlns="" id="{89114DB8-307B-4E23-9B79-49D331BE9995}"/>
              </a:ext>
            </a:extLst>
          </p:cNvPr>
          <p:cNvSpPr/>
          <p:nvPr/>
        </p:nvSpPr>
        <p:spPr>
          <a:xfrm>
            <a:off x="1065125" y="2476388"/>
            <a:ext cx="2494341" cy="1081259"/>
          </a:xfrm>
          <a:prstGeom prst="cube">
            <a:avLst>
              <a:gd name="adj" fmla="val 16089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 cap="rnd" cmpd="sng">
            <a:solidFill>
              <a:schemeClr val="accent1">
                <a:lumMod val="75000"/>
              </a:schemeClr>
            </a:solidFill>
          </a:ln>
          <a:effectLst>
            <a:softEdge rad="0"/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287DB566-2E4F-4581-9E39-FAB8C28754FD}"/>
              </a:ext>
            </a:extLst>
          </p:cNvPr>
          <p:cNvSpPr txBox="1"/>
          <p:nvPr/>
        </p:nvSpPr>
        <p:spPr>
          <a:xfrm>
            <a:off x="4073161" y="2756111"/>
            <a:ext cx="18450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Akrobat Bold" panose="00000800000000000000" pitchFamily="50" charset="-52"/>
              </a:rPr>
              <a:t>Неналоговые доходы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7A1D625F-61C3-469C-91AC-3C75C47FECA0}"/>
              </a:ext>
            </a:extLst>
          </p:cNvPr>
          <p:cNvSpPr txBox="1"/>
          <p:nvPr/>
        </p:nvSpPr>
        <p:spPr>
          <a:xfrm>
            <a:off x="1183044" y="2756111"/>
            <a:ext cx="23764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Akrobat Bold" panose="00000800000000000000" pitchFamily="50" charset="-52"/>
              </a:rPr>
              <a:t>Налоговые доходы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A35F3385-4AEF-43E9-9A5C-DDA8CE3E2034}"/>
              </a:ext>
            </a:extLst>
          </p:cNvPr>
          <p:cNvSpPr txBox="1"/>
          <p:nvPr/>
        </p:nvSpPr>
        <p:spPr>
          <a:xfrm>
            <a:off x="1183044" y="3673574"/>
            <a:ext cx="209005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Akrobat" panose="00000600000000000000" pitchFamily="50" charset="-52"/>
              </a:rPr>
              <a:t>Поступления от уплаты налогов</a:t>
            </a:r>
          </a:p>
          <a:p>
            <a:endParaRPr lang="ru-RU" dirty="0">
              <a:latin typeface="Akrobat" panose="00000600000000000000" pitchFamily="50" charset="-5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НДФЛ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ЕСХН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Налог на имущество физических лиц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200" i="1" dirty="0">
                <a:latin typeface="Arial" panose="020B0604020202020204" pitchFamily="34" charset="0"/>
                <a:cs typeface="Arial" panose="020B0604020202020204" pitchFamily="34" charset="0"/>
              </a:rPr>
              <a:t>Земельный налог</a:t>
            </a:r>
            <a:endParaRPr lang="ru-RU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83DC952A-4C5B-46E8-BA5A-7A597312386F}"/>
              </a:ext>
            </a:extLst>
          </p:cNvPr>
          <p:cNvSpPr txBox="1"/>
          <p:nvPr/>
        </p:nvSpPr>
        <p:spPr>
          <a:xfrm>
            <a:off x="3843187" y="3581517"/>
            <a:ext cx="2345952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Akrobat" panose="00000600000000000000" pitchFamily="50" charset="-52"/>
              </a:rPr>
              <a:t>Поступление от уплаты  других доходов, установленных законодательством, а также штрафов за нарушение законодательства</a:t>
            </a:r>
          </a:p>
          <a:p>
            <a:endParaRPr lang="ru-RU" sz="900" dirty="0">
              <a:latin typeface="Akrobat" panose="00000600000000000000" pitchFamily="50" charset="-52"/>
            </a:endParaRP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ru-RU" sz="1100" i="1" dirty="0">
                <a:latin typeface="Arial" panose="020B0604020202020204" pitchFamily="34" charset="0"/>
                <a:cs typeface="Arial" panose="020B0604020202020204" pitchFamily="34" charset="0"/>
              </a:rPr>
              <a:t>Доходы от использования государственного (муниципального) имущества и земли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ru-RU" sz="1100" i="1" dirty="0">
                <a:latin typeface="Arial" panose="020B0604020202020204" pitchFamily="34" charset="0"/>
                <a:cs typeface="Arial" panose="020B0604020202020204" pitchFamily="34" charset="0"/>
              </a:rPr>
              <a:t>Доходы  от продажи активов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ru-RU" sz="1100" i="1" dirty="0">
                <a:latin typeface="Arial" panose="020B0604020202020204" pitchFamily="34" charset="0"/>
                <a:cs typeface="Arial" panose="020B0604020202020204" pitchFamily="34" charset="0"/>
              </a:rPr>
              <a:t>неналоговые доходы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EC7AB692-8742-4081-91F3-801468D73E25}"/>
              </a:ext>
            </a:extLst>
          </p:cNvPr>
          <p:cNvSpPr txBox="1"/>
          <p:nvPr/>
        </p:nvSpPr>
        <p:spPr>
          <a:xfrm>
            <a:off x="6621251" y="3673179"/>
            <a:ext cx="234783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Akrobat" panose="00000600000000000000" pitchFamily="50" charset="-52"/>
              </a:rPr>
              <a:t>Поступления от других бюджетов бюджетной системы (межбюджетные </a:t>
            </a:r>
            <a:r>
              <a:rPr lang="ru-RU" sz="1600" b="1" dirty="0" err="1">
                <a:latin typeface="Akrobat" panose="00000600000000000000" pitchFamily="50" charset="-52"/>
              </a:rPr>
              <a:t>трансферты,субсидии,субвенции,от</a:t>
            </a:r>
            <a:r>
              <a:rPr lang="ru-RU" sz="1600" b="1" dirty="0">
                <a:latin typeface="Akrobat" panose="00000600000000000000" pitchFamily="50" charset="-52"/>
              </a:rPr>
              <a:t> организаций, граждан (кроме налоговых и неналоговых доходов)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Левая фигурная скобка 3">
            <a:extLst>
              <a:ext uri="{FF2B5EF4-FFF2-40B4-BE49-F238E27FC236}">
                <a16:creationId xmlns:a16="http://schemas.microsoft.com/office/drawing/2014/main" xmlns="" id="{137DDC69-3382-4EF5-93F0-63A0014DB9F9}"/>
              </a:ext>
            </a:extLst>
          </p:cNvPr>
          <p:cNvSpPr/>
          <p:nvPr/>
        </p:nvSpPr>
        <p:spPr>
          <a:xfrm rot="5400000">
            <a:off x="4888973" y="-2043793"/>
            <a:ext cx="472435" cy="8467727"/>
          </a:xfrm>
          <a:prstGeom prst="leftBrace">
            <a:avLst>
              <a:gd name="adj1" fmla="val 59607"/>
              <a:gd name="adj2" fmla="val 50337"/>
            </a:avLst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26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5123F563-F2D3-42D1-9B8E-06CBAFB3060F}"/>
              </a:ext>
            </a:extLst>
          </p:cNvPr>
          <p:cNvSpPr/>
          <p:nvPr/>
        </p:nvSpPr>
        <p:spPr>
          <a:xfrm>
            <a:off x="-35910" y="193308"/>
            <a:ext cx="10687050" cy="1366528"/>
          </a:xfrm>
          <a:prstGeom prst="rect">
            <a:avLst/>
          </a:prstGeom>
          <a:noFill/>
          <a:effectLst>
            <a:softEdge rad="50800"/>
          </a:effectLst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МЕЖБЮДЖЕТНЫЕ ТРАНСФЕРТЫ</a:t>
            </a:r>
          </a:p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ОСНОВНОЙ ВИД БЕЗВОЗМЕЗДНЫХ ПЕРЕЧИСЛЕНИЙ ИЗ ДРУГИХ УРОВНЕЙ БЮДЖЕТОВ</a:t>
            </a:r>
            <a:endParaRPr lang="ru-RU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3B5EF876-DE2A-484B-B9F9-6654FF4F75E8}"/>
              </a:ext>
            </a:extLst>
          </p:cNvPr>
          <p:cNvSpPr/>
          <p:nvPr/>
        </p:nvSpPr>
        <p:spPr>
          <a:xfrm>
            <a:off x="720784" y="2537593"/>
            <a:ext cx="8985191" cy="1141744"/>
          </a:xfrm>
          <a:prstGeom prst="roundRect">
            <a:avLst>
              <a:gd name="adj" fmla="val 9572"/>
            </a:avLst>
          </a:prstGeom>
          <a:solidFill>
            <a:schemeClr val="accent2"/>
          </a:solidFill>
          <a:ln>
            <a:noFill/>
          </a:ln>
          <a:effectLst>
            <a:outerShdw blurRad="101600" dist="215900" dir="21540000" sx="96000" sy="96000" algn="ctr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extrusionH="57150" contourW="12700" prstMaterial="metal">
            <a:bevelT w="107950" h="133350"/>
            <a:bevelB w="127000" h="44450"/>
            <a:extrusionClr>
              <a:schemeClr val="accent1">
                <a:lumMod val="20000"/>
                <a:lumOff val="80000"/>
              </a:schemeClr>
            </a:extrusionClr>
            <a:contourClr>
              <a:schemeClr val="accent2">
                <a:lumMod val="50000"/>
              </a:schemeClr>
            </a:contourClr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51FD3B35-883F-4D59-A228-F971AE3A6C23}"/>
              </a:ext>
            </a:extLst>
          </p:cNvPr>
          <p:cNvSpPr/>
          <p:nvPr/>
        </p:nvSpPr>
        <p:spPr>
          <a:xfrm>
            <a:off x="818521" y="2605723"/>
            <a:ext cx="4238656" cy="998851"/>
          </a:xfrm>
          <a:prstGeom prst="roundRect">
            <a:avLst>
              <a:gd name="adj" fmla="val 9572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01600" dist="215900" dir="21540000" sx="96000" sy="96000" algn="ctr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extrusionH="57150" contourW="12700" prstMaterial="powder">
            <a:bevelT w="107950" h="133350"/>
            <a:bevelB w="127000" h="44450"/>
            <a:extrusionClr>
              <a:schemeClr val="accent1">
                <a:lumMod val="20000"/>
                <a:lumOff val="80000"/>
              </a:schemeClr>
            </a:extrusionClr>
            <a:contourClr>
              <a:schemeClr val="accent2">
                <a:lumMod val="50000"/>
              </a:schemeClr>
            </a:contourClr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75B38D6E-6CE5-4A67-A042-1336343F5825}"/>
              </a:ext>
            </a:extLst>
          </p:cNvPr>
          <p:cNvSpPr/>
          <p:nvPr/>
        </p:nvSpPr>
        <p:spPr>
          <a:xfrm>
            <a:off x="720784" y="3875535"/>
            <a:ext cx="8985191" cy="1141744"/>
          </a:xfrm>
          <a:prstGeom prst="roundRect">
            <a:avLst>
              <a:gd name="adj" fmla="val 9572"/>
            </a:avLst>
          </a:prstGeom>
          <a:solidFill>
            <a:srgbClr val="B9EC66"/>
          </a:solidFill>
          <a:ln>
            <a:noFill/>
          </a:ln>
          <a:effectLst>
            <a:outerShdw blurRad="101600" dist="215900" dir="21540000" sx="96000" sy="96000" algn="ctr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extrusionH="57150" contourW="12700" prstMaterial="metal">
            <a:bevelT w="107950" h="133350"/>
            <a:bevelB w="127000" h="44450"/>
            <a:extrusionClr>
              <a:schemeClr val="accent1">
                <a:lumMod val="20000"/>
                <a:lumOff val="80000"/>
              </a:schemeClr>
            </a:extrusionClr>
            <a:contourClr>
              <a:schemeClr val="accent2">
                <a:lumMod val="50000"/>
              </a:schemeClr>
            </a:contourClr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xmlns="" id="{87413FF9-4CBE-4824-8D60-F6447127C9E1}"/>
              </a:ext>
            </a:extLst>
          </p:cNvPr>
          <p:cNvSpPr/>
          <p:nvPr/>
        </p:nvSpPr>
        <p:spPr>
          <a:xfrm>
            <a:off x="818521" y="3961329"/>
            <a:ext cx="4222152" cy="980541"/>
          </a:xfrm>
          <a:prstGeom prst="roundRect">
            <a:avLst>
              <a:gd name="adj" fmla="val 9572"/>
            </a:avLst>
          </a:prstGeom>
          <a:solidFill>
            <a:srgbClr val="E6F4C8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101600" dist="215900" dir="21540000" sx="96000" sy="96000" algn="ctr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glow" dir="t"/>
          </a:scene3d>
          <a:sp3d extrusionH="57150" contourW="12700" prstMaterial="powder">
            <a:bevelT w="107950" h="133350"/>
            <a:bevelB w="127000" h="44450"/>
            <a:extrusionClr>
              <a:schemeClr val="accent1">
                <a:lumMod val="20000"/>
                <a:lumOff val="80000"/>
              </a:schemeClr>
            </a:extrusionClr>
            <a:contourClr>
              <a:schemeClr val="accent2">
                <a:lumMod val="50000"/>
              </a:schemeClr>
            </a:contourClr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564BBDC5-B173-481E-8E8D-0773EA32081C}"/>
              </a:ext>
            </a:extLst>
          </p:cNvPr>
          <p:cNvSpPr/>
          <p:nvPr/>
        </p:nvSpPr>
        <p:spPr>
          <a:xfrm>
            <a:off x="720784" y="5213477"/>
            <a:ext cx="8985191" cy="1141744"/>
          </a:xfrm>
          <a:prstGeom prst="roundRect">
            <a:avLst>
              <a:gd name="adj" fmla="val 9572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01600" dist="215900" dir="21540000" sx="96000" sy="96000" algn="ctr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extrusionH="57150" contourW="12700" prstMaterial="metal">
            <a:bevelT w="107950" h="133350"/>
            <a:bevelB w="127000" h="44450"/>
            <a:extrusionClr>
              <a:schemeClr val="accent1">
                <a:lumMod val="20000"/>
                <a:lumOff val="80000"/>
              </a:schemeClr>
            </a:extrusionClr>
            <a:contourClr>
              <a:schemeClr val="accent2">
                <a:lumMod val="50000"/>
              </a:schemeClr>
            </a:contourClr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xmlns="" id="{13CA7397-5644-4701-BE3D-5BFD32A94258}"/>
              </a:ext>
            </a:extLst>
          </p:cNvPr>
          <p:cNvSpPr/>
          <p:nvPr/>
        </p:nvSpPr>
        <p:spPr>
          <a:xfrm>
            <a:off x="818521" y="5284337"/>
            <a:ext cx="4238656" cy="999369"/>
          </a:xfrm>
          <a:prstGeom prst="roundRect">
            <a:avLst>
              <a:gd name="adj" fmla="val 9572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101600" dist="215900" dir="21540000" sx="96000" sy="96000" algn="ctr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extrusionH="57150" contourW="12700" prstMaterial="powder">
            <a:bevelT w="107950" h="133350"/>
            <a:bevelB w="127000" h="44450"/>
            <a:extrusionClr>
              <a:schemeClr val="accent1">
                <a:lumMod val="20000"/>
                <a:lumOff val="80000"/>
              </a:schemeClr>
            </a:extrusionClr>
            <a:contourClr>
              <a:schemeClr val="accent2">
                <a:lumMod val="50000"/>
              </a:schemeClr>
            </a:contourClr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90A1358-1B45-4D81-AFCC-04EA2F913CCC}"/>
              </a:ext>
            </a:extLst>
          </p:cNvPr>
          <p:cNvSpPr txBox="1"/>
          <p:nvPr/>
        </p:nvSpPr>
        <p:spPr>
          <a:xfrm>
            <a:off x="5154914" y="2595773"/>
            <a:ext cx="48731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Akrobat" panose="00000600000000000000" pitchFamily="50" charset="-52"/>
              </a:rPr>
              <a:t>Предоставляются без определения конкретной цели их использования (финансовая помощь краевого или районного бюджета на текущее содержание бюджетной инфраструктуры поселения)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61153CE-A203-4C27-BD73-D748AD1122EC}"/>
              </a:ext>
            </a:extLst>
          </p:cNvPr>
          <p:cNvSpPr txBox="1"/>
          <p:nvPr/>
        </p:nvSpPr>
        <p:spPr>
          <a:xfrm>
            <a:off x="5138410" y="3898869"/>
            <a:ext cx="4459548" cy="1261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sz="1400" b="1" dirty="0">
                <a:solidFill>
                  <a:schemeClr val="tx2">
                    <a:lumMod val="25000"/>
                  </a:schemeClr>
                </a:solidFill>
                <a:latin typeface="Akrobat" panose="00000600000000000000" pitchFamily="50" charset="-52"/>
              </a:rPr>
              <a:t>Предоставляются на финансирование "переданных" полномочий из федерального или краевого бюджета в бюджет поселения (например, на осуществление первичного воинского учета на территориях, где отсутствуют военные комиссариаты)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FE5592B-0E07-4B2A-AE6B-576965ABCB49}"/>
              </a:ext>
            </a:extLst>
          </p:cNvPr>
          <p:cNvSpPr txBox="1"/>
          <p:nvPr/>
        </p:nvSpPr>
        <p:spPr>
          <a:xfrm>
            <a:off x="5057177" y="5156896"/>
            <a:ext cx="5090123" cy="1449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sz="1400" b="1" dirty="0">
                <a:solidFill>
                  <a:schemeClr val="tx2">
                    <a:lumMod val="25000"/>
                  </a:schemeClr>
                </a:solidFill>
                <a:latin typeface="Akrobat" panose="00000600000000000000" pitchFamily="50" charset="-52"/>
              </a:rPr>
              <a:t>Предоставляются на условиях долевого финансирования расходов из краевого бюджета в бюджет поселения (например, на капитальный ремонт автомобильных дорог местного значения из расчета 90%  объема затрат за счет республиканского бюджета, и 10% за счет средств бюджета поселения)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47A37A3C-D7D2-42D7-ADCC-4383804503F5}"/>
              </a:ext>
            </a:extLst>
          </p:cNvPr>
          <p:cNvSpPr txBox="1"/>
          <p:nvPr/>
        </p:nvSpPr>
        <p:spPr>
          <a:xfrm>
            <a:off x="1075397" y="3953503"/>
            <a:ext cx="37029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5"/>
                </a:solidFill>
              </a:rPr>
              <a:t>СУБВЕНЦИИ</a:t>
            </a:r>
            <a:endParaRPr lang="ru-RU" dirty="0">
              <a:solidFill>
                <a:schemeClr val="accent5"/>
              </a:solidFill>
            </a:endParaRPr>
          </a:p>
          <a:p>
            <a:r>
              <a:rPr lang="ru-RU" sz="1400" dirty="0">
                <a:solidFill>
                  <a:schemeClr val="tx2">
                    <a:lumMod val="25000"/>
                  </a:schemeClr>
                </a:solidFill>
                <a:latin typeface="Akrobat Bold" panose="00000800000000000000" pitchFamily="50" charset="-52"/>
              </a:rPr>
              <a:t>- финансовое обеспечение переданных полномочий другого уровня бюджета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194E8EF2-48A7-49D2-A4F7-9342F82B8A24}"/>
              </a:ext>
            </a:extLst>
          </p:cNvPr>
          <p:cNvSpPr txBox="1"/>
          <p:nvPr/>
        </p:nvSpPr>
        <p:spPr>
          <a:xfrm>
            <a:off x="546100" y="2537593"/>
            <a:ext cx="452202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5"/>
                </a:solidFill>
              </a:rPr>
              <a:t>ДОТАЦИИ </a:t>
            </a:r>
          </a:p>
          <a:p>
            <a:pPr algn="ctr"/>
            <a:r>
              <a:rPr lang="ru-RU" sz="1400" b="1" dirty="0">
                <a:solidFill>
                  <a:schemeClr val="tx2">
                    <a:lumMod val="25000"/>
                  </a:schemeClr>
                </a:solidFill>
                <a:latin typeface="Akrobat Bold" panose="00000800000000000000" pitchFamily="50" charset="-52"/>
              </a:rPr>
              <a:t>- межбюджетные трансферты, предоставляемые на безвозмездной и безвозвратной основе без установления направлений и (или) условий их использования</a:t>
            </a:r>
            <a:endParaRPr lang="ru-RU" sz="1400" dirty="0">
              <a:solidFill>
                <a:schemeClr val="tx2">
                  <a:lumMod val="25000"/>
                </a:schemeClr>
              </a:solidFill>
              <a:latin typeface="Akrobat Bold" panose="00000800000000000000" pitchFamily="50" charset="-5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A57071BB-AD5C-49AB-A8E9-D4F65BF8958C}"/>
              </a:ext>
            </a:extLst>
          </p:cNvPr>
          <p:cNvSpPr txBox="1"/>
          <p:nvPr/>
        </p:nvSpPr>
        <p:spPr>
          <a:xfrm>
            <a:off x="818521" y="5157150"/>
            <a:ext cx="424960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5"/>
                </a:solidFill>
              </a:rPr>
              <a:t>СУБСИДИИ </a:t>
            </a:r>
          </a:p>
          <a:p>
            <a:pPr algn="ctr"/>
            <a:r>
              <a:rPr lang="ru-RU" sz="1400" b="1" dirty="0">
                <a:solidFill>
                  <a:schemeClr val="tx2">
                    <a:lumMod val="25000"/>
                  </a:schemeClr>
                </a:solidFill>
                <a:latin typeface="Akrobat Bold" panose="00000800000000000000" pitchFamily="50" charset="-52"/>
              </a:rPr>
              <a:t>– финансовая помощь на частичное финансирование расходов полномочий поселения из вышестоящего уровня </a:t>
            </a:r>
            <a:r>
              <a:rPr lang="ru-RU" sz="1400" b="1" dirty="0">
                <a:latin typeface="Akrobat Bold" panose="00000800000000000000" pitchFamily="50" charset="-52"/>
              </a:rPr>
              <a:t>бюджета</a:t>
            </a:r>
            <a:endParaRPr lang="ru-RU" sz="1400" dirty="0">
              <a:latin typeface="Akrobat Bold" panose="00000800000000000000" pitchFamily="50" charset="-52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F6D3802A-F409-45FF-98A6-1D5D4FCB8BAE}"/>
              </a:ext>
            </a:extLst>
          </p:cNvPr>
          <p:cNvSpPr/>
          <p:nvPr/>
        </p:nvSpPr>
        <p:spPr>
          <a:xfrm>
            <a:off x="265667" y="1552763"/>
            <a:ext cx="10340196" cy="539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80000"/>
              </a:lnSpc>
              <a:spcAft>
                <a:spcPts val="0"/>
              </a:spcAft>
            </a:pP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Межбюджетные трансферты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денежные средства, перечисляемые из одного бюджета бюджетной системы Российской Федерации другому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851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xmlns="" id="{3F091A2C-5D29-4D7D-876A-C5EC1B96EC49}"/>
              </a:ext>
            </a:extLst>
          </p:cNvPr>
          <p:cNvSpPr/>
          <p:nvPr/>
        </p:nvSpPr>
        <p:spPr>
          <a:xfrm>
            <a:off x="3789895" y="2835879"/>
            <a:ext cx="4489286" cy="387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олилиния: фигура 13">
            <a:extLst>
              <a:ext uri="{FF2B5EF4-FFF2-40B4-BE49-F238E27FC236}">
                <a16:creationId xmlns:a16="http://schemas.microsoft.com/office/drawing/2014/main" xmlns="" id="{7952D2FF-28CD-476F-AE70-AE702D5839C9}"/>
              </a:ext>
            </a:extLst>
          </p:cNvPr>
          <p:cNvSpPr/>
          <p:nvPr/>
        </p:nvSpPr>
        <p:spPr>
          <a:xfrm>
            <a:off x="7185804" y="0"/>
            <a:ext cx="4908430" cy="6858000"/>
          </a:xfrm>
          <a:custGeom>
            <a:avLst/>
            <a:gdLst>
              <a:gd name="connsiteX0" fmla="*/ 3735238 w 4908430"/>
              <a:gd name="connsiteY0" fmla="*/ 8626 h 7021902"/>
              <a:gd name="connsiteX1" fmla="*/ 4908430 w 4908430"/>
              <a:gd name="connsiteY1" fmla="*/ 7021902 h 7021902"/>
              <a:gd name="connsiteX2" fmla="*/ 0 w 4908430"/>
              <a:gd name="connsiteY2" fmla="*/ 7004649 h 7021902"/>
              <a:gd name="connsiteX3" fmla="*/ 2355011 w 4908430"/>
              <a:gd name="connsiteY3" fmla="*/ 5244860 h 7021902"/>
              <a:gd name="connsiteX4" fmla="*/ 2596551 w 4908430"/>
              <a:gd name="connsiteY4" fmla="*/ 3830128 h 7021902"/>
              <a:gd name="connsiteX5" fmla="*/ 1871932 w 4908430"/>
              <a:gd name="connsiteY5" fmla="*/ 0 h 7021902"/>
              <a:gd name="connsiteX6" fmla="*/ 3735238 w 4908430"/>
              <a:gd name="connsiteY6" fmla="*/ 8626 h 7021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08430" h="7021902">
                <a:moveTo>
                  <a:pt x="3735238" y="8626"/>
                </a:moveTo>
                <a:lnTo>
                  <a:pt x="4908430" y="7021902"/>
                </a:lnTo>
                <a:lnTo>
                  <a:pt x="0" y="7004649"/>
                </a:lnTo>
                <a:lnTo>
                  <a:pt x="2355011" y="5244860"/>
                </a:lnTo>
                <a:lnTo>
                  <a:pt x="2596551" y="3830128"/>
                </a:lnTo>
                <a:lnTo>
                  <a:pt x="1871932" y="0"/>
                </a:lnTo>
                <a:lnTo>
                  <a:pt x="3735238" y="86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4D68F98-3AE8-4A29-94C3-CE0AADB1C119}"/>
              </a:ext>
            </a:extLst>
          </p:cNvPr>
          <p:cNvSpPr txBox="1"/>
          <p:nvPr/>
        </p:nvSpPr>
        <p:spPr>
          <a:xfrm>
            <a:off x="8240796" y="3573717"/>
            <a:ext cx="1739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Akrobat Black" pitchFamily="50" charset="-52"/>
              </a:rPr>
              <a:t>2028</a:t>
            </a:r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xmlns="" id="{A2468FBA-F5F9-475B-B146-B8C6A7F75F51}"/>
              </a:ext>
            </a:extLst>
          </p:cNvPr>
          <p:cNvSpPr/>
          <p:nvPr/>
        </p:nvSpPr>
        <p:spPr>
          <a:xfrm>
            <a:off x="8907546" y="5731060"/>
            <a:ext cx="406400" cy="426710"/>
          </a:xfrm>
          <a:prstGeom prst="triangl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FEFBC852-2DCE-4F35-BEB9-7E133197CED2}"/>
              </a:ext>
            </a:extLst>
          </p:cNvPr>
          <p:cNvSpPr/>
          <p:nvPr/>
        </p:nvSpPr>
        <p:spPr>
          <a:xfrm>
            <a:off x="6789205" y="5266801"/>
            <a:ext cx="4489286" cy="387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F367D05E-7935-4A03-84C3-EE59CCFCCD0C}"/>
              </a:ext>
            </a:extLst>
          </p:cNvPr>
          <p:cNvSpPr txBox="1"/>
          <p:nvPr/>
        </p:nvSpPr>
        <p:spPr>
          <a:xfrm>
            <a:off x="7665424" y="5266801"/>
            <a:ext cx="3238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Дефицит 0,00</a:t>
            </a:r>
          </a:p>
        </p:txBody>
      </p:sp>
      <p:sp>
        <p:nvSpPr>
          <p:cNvPr id="19" name="Блок-схема: альтернативный процесс 18">
            <a:extLst>
              <a:ext uri="{FF2B5EF4-FFF2-40B4-BE49-F238E27FC236}">
                <a16:creationId xmlns:a16="http://schemas.microsoft.com/office/drawing/2014/main" xmlns="" id="{36DDC57D-DBE0-4DDD-94AD-9218936746C6}"/>
              </a:ext>
            </a:extLst>
          </p:cNvPr>
          <p:cNvSpPr/>
          <p:nvPr/>
        </p:nvSpPr>
        <p:spPr>
          <a:xfrm>
            <a:off x="7026634" y="4377423"/>
            <a:ext cx="1739900" cy="821672"/>
          </a:xfrm>
          <a:prstGeom prst="flowChartAlternateProcess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альтернативный процесс 19">
            <a:extLst>
              <a:ext uri="{FF2B5EF4-FFF2-40B4-BE49-F238E27FC236}">
                <a16:creationId xmlns:a16="http://schemas.microsoft.com/office/drawing/2014/main" xmlns="" id="{DD95175E-C423-4822-A3B2-92834C789AF9}"/>
              </a:ext>
            </a:extLst>
          </p:cNvPr>
          <p:cNvSpPr/>
          <p:nvPr/>
        </p:nvSpPr>
        <p:spPr>
          <a:xfrm rot="247143">
            <a:off x="9433182" y="4349914"/>
            <a:ext cx="1739900" cy="810337"/>
          </a:xfrm>
          <a:prstGeom prst="flowChartAlternateProcess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CF9E16FE-121D-4554-8367-040F86B7BF73}"/>
              </a:ext>
            </a:extLst>
          </p:cNvPr>
          <p:cNvSpPr txBox="1"/>
          <p:nvPr/>
        </p:nvSpPr>
        <p:spPr>
          <a:xfrm>
            <a:off x="6801540" y="4320850"/>
            <a:ext cx="2157553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Доходы</a:t>
            </a:r>
          </a:p>
          <a:p>
            <a:pPr algn="ctr">
              <a:spcAft>
                <a:spcPts val="600"/>
              </a:spcAft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135 176,302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тыс.руб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5588D5AA-4B97-4D58-819F-94B01D9FCC4D}"/>
              </a:ext>
            </a:extLst>
          </p:cNvPr>
          <p:cNvSpPr txBox="1"/>
          <p:nvPr/>
        </p:nvSpPr>
        <p:spPr>
          <a:xfrm rot="228113">
            <a:off x="9367911" y="4266424"/>
            <a:ext cx="179752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Расходы</a:t>
            </a:r>
          </a:p>
          <a:p>
            <a:pPr algn="ctr">
              <a:spcAft>
                <a:spcPts val="600"/>
              </a:spcAft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135 176,302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тыс.руб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4" name="Равно 23">
            <a:extLst>
              <a:ext uri="{FF2B5EF4-FFF2-40B4-BE49-F238E27FC236}">
                <a16:creationId xmlns:a16="http://schemas.microsoft.com/office/drawing/2014/main" xmlns="" id="{9DE7F99F-4B17-4B78-B7B6-C76D9E0ABE6E}"/>
              </a:ext>
            </a:extLst>
          </p:cNvPr>
          <p:cNvSpPr/>
          <p:nvPr/>
        </p:nvSpPr>
        <p:spPr>
          <a:xfrm>
            <a:off x="5766851" y="2256831"/>
            <a:ext cx="542698" cy="329257"/>
          </a:xfrm>
          <a:prstGeom prst="mathEqual">
            <a:avLst>
              <a:gd name="adj1" fmla="val 23520"/>
              <a:gd name="adj2" fmla="val 19474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69F84A98-C0EC-4256-BEE0-20E7733761D2}"/>
              </a:ext>
            </a:extLst>
          </p:cNvPr>
          <p:cNvSpPr txBox="1"/>
          <p:nvPr/>
        </p:nvSpPr>
        <p:spPr>
          <a:xfrm>
            <a:off x="2103025" y="3570403"/>
            <a:ext cx="1739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solidFill>
                  <a:schemeClr val="accent3">
                    <a:lumMod val="50000"/>
                  </a:schemeClr>
                </a:solidFill>
                <a:latin typeface="Akrobat Black" pitchFamily="50" charset="-52"/>
              </a:rPr>
              <a:t>2027</a:t>
            </a:r>
          </a:p>
        </p:txBody>
      </p:sp>
      <p:sp>
        <p:nvSpPr>
          <p:cNvPr id="26" name="Равнобедренный треугольник 25">
            <a:extLst>
              <a:ext uri="{FF2B5EF4-FFF2-40B4-BE49-F238E27FC236}">
                <a16:creationId xmlns:a16="http://schemas.microsoft.com/office/drawing/2014/main" xmlns="" id="{BC780B47-1F67-4003-AEB5-76784281835D}"/>
              </a:ext>
            </a:extLst>
          </p:cNvPr>
          <p:cNvSpPr/>
          <p:nvPr/>
        </p:nvSpPr>
        <p:spPr>
          <a:xfrm>
            <a:off x="2692596" y="5705633"/>
            <a:ext cx="406400" cy="426710"/>
          </a:xfrm>
          <a:prstGeom prst="triangl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3F091A2C-5D29-4D7D-876A-C5EC1B96EC49}"/>
              </a:ext>
            </a:extLst>
          </p:cNvPr>
          <p:cNvSpPr/>
          <p:nvPr/>
        </p:nvSpPr>
        <p:spPr>
          <a:xfrm>
            <a:off x="574255" y="5266801"/>
            <a:ext cx="4489286" cy="387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C0BB9C57-1BB0-4AA8-A9C0-A57359DB811B}"/>
              </a:ext>
            </a:extLst>
          </p:cNvPr>
          <p:cNvSpPr txBox="1"/>
          <p:nvPr/>
        </p:nvSpPr>
        <p:spPr>
          <a:xfrm>
            <a:off x="1450474" y="5266801"/>
            <a:ext cx="3238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</a:rPr>
              <a:t>Дефицит 0,00</a:t>
            </a:r>
          </a:p>
        </p:txBody>
      </p:sp>
      <p:sp>
        <p:nvSpPr>
          <p:cNvPr id="29" name="Блок-схема: альтернативный процесс 28">
            <a:extLst>
              <a:ext uri="{FF2B5EF4-FFF2-40B4-BE49-F238E27FC236}">
                <a16:creationId xmlns:a16="http://schemas.microsoft.com/office/drawing/2014/main" xmlns="" id="{383ADC7D-7FAD-4B24-B3F7-D07B1D6EF2C6}"/>
              </a:ext>
            </a:extLst>
          </p:cNvPr>
          <p:cNvSpPr/>
          <p:nvPr/>
        </p:nvSpPr>
        <p:spPr>
          <a:xfrm>
            <a:off x="811684" y="4323397"/>
            <a:ext cx="1739900" cy="875698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0" name="Блок-схема: альтернативный процесс 29">
            <a:extLst>
              <a:ext uri="{FF2B5EF4-FFF2-40B4-BE49-F238E27FC236}">
                <a16:creationId xmlns:a16="http://schemas.microsoft.com/office/drawing/2014/main" xmlns="" id="{E3498228-B59E-4EB1-B769-21D35738A44C}"/>
              </a:ext>
            </a:extLst>
          </p:cNvPr>
          <p:cNvSpPr/>
          <p:nvPr/>
        </p:nvSpPr>
        <p:spPr>
          <a:xfrm rot="247143">
            <a:off x="3218396" y="4345368"/>
            <a:ext cx="1739900" cy="814889"/>
          </a:xfrm>
          <a:prstGeom prst="flowChartAlternateProcess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A60BB515-CABF-4019-B9D3-A8FDA0EF8994}"/>
              </a:ext>
            </a:extLst>
          </p:cNvPr>
          <p:cNvSpPr txBox="1"/>
          <p:nvPr/>
        </p:nvSpPr>
        <p:spPr>
          <a:xfrm>
            <a:off x="0" y="4212701"/>
            <a:ext cx="3403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Доходы</a:t>
            </a:r>
          </a:p>
          <a:p>
            <a:pPr algn="ctr">
              <a:spcAft>
                <a:spcPts val="600"/>
              </a:spcAft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127 673,667</a:t>
            </a:r>
          </a:p>
          <a:p>
            <a:pPr algn="ctr">
              <a:spcAft>
                <a:spcPts val="600"/>
              </a:spcAft>
            </a:pPr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тыс.р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уб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29386A20-4B54-40D1-875E-800BDECCB99D}"/>
              </a:ext>
            </a:extLst>
          </p:cNvPr>
          <p:cNvSpPr txBox="1"/>
          <p:nvPr/>
        </p:nvSpPr>
        <p:spPr>
          <a:xfrm rot="173549">
            <a:off x="3072328" y="4284547"/>
            <a:ext cx="1961221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Расходы      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127 673,667</a:t>
            </a:r>
          </a:p>
          <a:p>
            <a:pPr algn="ctr"/>
            <a:r>
              <a:rPr lang="ru-RU" sz="20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</a:t>
            </a:r>
            <a:r>
              <a:rPr lang="ru-RU" sz="20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3" name="Равно 32">
            <a:extLst>
              <a:ext uri="{FF2B5EF4-FFF2-40B4-BE49-F238E27FC236}">
                <a16:creationId xmlns:a16="http://schemas.microsoft.com/office/drawing/2014/main" xmlns="" id="{F0C29901-53FD-4738-839E-63984F87C2E7}"/>
              </a:ext>
            </a:extLst>
          </p:cNvPr>
          <p:cNvSpPr/>
          <p:nvPr/>
        </p:nvSpPr>
        <p:spPr>
          <a:xfrm>
            <a:off x="2624447" y="4582087"/>
            <a:ext cx="542698" cy="329257"/>
          </a:xfrm>
          <a:prstGeom prst="mathEqual">
            <a:avLst>
              <a:gd name="adj1" fmla="val 23520"/>
              <a:gd name="adj2" fmla="val 19474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62FF47A7-41C9-4426-81C8-391A9A88E6FF}"/>
              </a:ext>
            </a:extLst>
          </p:cNvPr>
          <p:cNvSpPr txBox="1"/>
          <p:nvPr/>
        </p:nvSpPr>
        <p:spPr>
          <a:xfrm>
            <a:off x="5169793" y="1144862"/>
            <a:ext cx="17368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solidFill>
                  <a:srgbClr val="CC0000"/>
                </a:solidFill>
                <a:latin typeface="Akrobat Black" pitchFamily="50" charset="-52"/>
              </a:rPr>
              <a:t>2026</a:t>
            </a:r>
          </a:p>
        </p:txBody>
      </p:sp>
      <p:sp>
        <p:nvSpPr>
          <p:cNvPr id="35" name="Равнобедренный треугольник 34">
            <a:extLst>
              <a:ext uri="{FF2B5EF4-FFF2-40B4-BE49-F238E27FC236}">
                <a16:creationId xmlns:a16="http://schemas.microsoft.com/office/drawing/2014/main" xmlns="" id="{98491F56-B7B6-46B0-9AED-28ED3F4E5961}"/>
              </a:ext>
            </a:extLst>
          </p:cNvPr>
          <p:cNvSpPr/>
          <p:nvPr/>
        </p:nvSpPr>
        <p:spPr>
          <a:xfrm>
            <a:off x="5831338" y="3215645"/>
            <a:ext cx="406400" cy="426710"/>
          </a:xfrm>
          <a:prstGeom prst="triangl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AE42EECC-D124-40DD-8EFE-DA24231020DF}"/>
              </a:ext>
            </a:extLst>
          </p:cNvPr>
          <p:cNvSpPr txBox="1"/>
          <p:nvPr/>
        </p:nvSpPr>
        <p:spPr>
          <a:xfrm>
            <a:off x="4615147" y="2832792"/>
            <a:ext cx="3238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CC0000"/>
                </a:solidFill>
                <a:latin typeface="Arial Black" panose="020B0A04020102020204" pitchFamily="34" charset="0"/>
              </a:rPr>
              <a:t>Дефицит 0,00</a:t>
            </a:r>
          </a:p>
        </p:txBody>
      </p:sp>
      <p:sp>
        <p:nvSpPr>
          <p:cNvPr id="38" name="Блок-схема: альтернативный процесс 37">
            <a:extLst>
              <a:ext uri="{FF2B5EF4-FFF2-40B4-BE49-F238E27FC236}">
                <a16:creationId xmlns:a16="http://schemas.microsoft.com/office/drawing/2014/main" xmlns="" id="{AF680339-C8AF-4825-9463-CB3F474A8241}"/>
              </a:ext>
            </a:extLst>
          </p:cNvPr>
          <p:cNvSpPr/>
          <p:nvPr/>
        </p:nvSpPr>
        <p:spPr>
          <a:xfrm>
            <a:off x="3731326" y="1951562"/>
            <a:ext cx="1915296" cy="799074"/>
          </a:xfrm>
          <a:prstGeom prst="flowChartAlternateProcess">
            <a:avLst/>
          </a:prstGeom>
          <a:solidFill>
            <a:srgbClr val="CC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Блок-схема: альтернативный процесс 38">
            <a:extLst>
              <a:ext uri="{FF2B5EF4-FFF2-40B4-BE49-F238E27FC236}">
                <a16:creationId xmlns:a16="http://schemas.microsoft.com/office/drawing/2014/main" xmlns="" id="{BCBFA742-36F9-4396-869C-3F3616CECEFF}"/>
              </a:ext>
            </a:extLst>
          </p:cNvPr>
          <p:cNvSpPr/>
          <p:nvPr/>
        </p:nvSpPr>
        <p:spPr>
          <a:xfrm rot="213884">
            <a:off x="6458703" y="2032013"/>
            <a:ext cx="1962383" cy="795364"/>
          </a:xfrm>
          <a:prstGeom prst="flowChartAlternateProcess">
            <a:avLst/>
          </a:prstGeom>
          <a:solidFill>
            <a:srgbClr val="CC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8DD2B941-A55D-467A-A0E0-3743B1E2E549}"/>
              </a:ext>
            </a:extLst>
          </p:cNvPr>
          <p:cNvSpPr txBox="1"/>
          <p:nvPr/>
        </p:nvSpPr>
        <p:spPr>
          <a:xfrm>
            <a:off x="3645744" y="1872093"/>
            <a:ext cx="2121108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Доходы</a:t>
            </a:r>
          </a:p>
          <a:p>
            <a:pPr algn="ctr">
              <a:spcAft>
                <a:spcPts val="600"/>
              </a:spcAft>
            </a:pP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123 410,098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BA1755B9-80D6-4D77-996C-2CD77D18615F}"/>
              </a:ext>
            </a:extLst>
          </p:cNvPr>
          <p:cNvSpPr txBox="1"/>
          <p:nvPr/>
        </p:nvSpPr>
        <p:spPr>
          <a:xfrm rot="212143">
            <a:off x="6330690" y="1962601"/>
            <a:ext cx="221841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Расходы          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123 410,098          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xmlns="" id="{C40C7B94-79B9-40B0-ADBB-F0CF9ECB39BC}"/>
              </a:ext>
            </a:extLst>
          </p:cNvPr>
          <p:cNvSpPr/>
          <p:nvPr/>
        </p:nvSpPr>
        <p:spPr>
          <a:xfrm>
            <a:off x="711200" y="472796"/>
            <a:ext cx="9704596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80000"/>
              </a:lnSpc>
              <a:spcAft>
                <a:spcPts val="0"/>
              </a:spcAft>
            </a:pPr>
            <a:r>
              <a:rPr lang="ru-RU" sz="2300" b="1" dirty="0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Основные характеристики бюджета </a:t>
            </a:r>
            <a:r>
              <a:rPr lang="ru-RU" sz="2300" b="1" dirty="0" err="1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Добровского</a:t>
            </a:r>
            <a:r>
              <a:rPr lang="ru-RU" sz="2300" b="1" dirty="0">
                <a:solidFill>
                  <a:schemeClr val="accent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сельского поселения Симферопольского района Республики Крым</a:t>
            </a:r>
            <a:endParaRPr lang="ru-RU" sz="2300" b="1" dirty="0">
              <a:solidFill>
                <a:schemeClr val="accent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19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8D9B97C4-2F4D-4ABE-9823-8BE8F83D0D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1451774"/>
              </p:ext>
            </p:extLst>
          </p:nvPr>
        </p:nvGraphicFramePr>
        <p:xfrm>
          <a:off x="444500" y="165100"/>
          <a:ext cx="91313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879C3CD-6061-4BC0-A414-CA7BC0C01CA3}"/>
              </a:ext>
            </a:extLst>
          </p:cNvPr>
          <p:cNvSpPr txBox="1"/>
          <p:nvPr/>
        </p:nvSpPr>
        <p:spPr>
          <a:xfrm>
            <a:off x="2095500" y="4965701"/>
            <a:ext cx="1917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/>
              <a:t>    123 410,098 </a:t>
            </a:r>
            <a:r>
              <a:rPr lang="ru-RU" sz="1600" b="1" dirty="0" err="1"/>
              <a:t>тыс.руб</a:t>
            </a:r>
            <a:r>
              <a:rPr lang="ru-RU" sz="1600" b="1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B470B08-9EC8-4896-8AD7-C31EAE33F2B5}"/>
              </a:ext>
            </a:extLst>
          </p:cNvPr>
          <p:cNvSpPr txBox="1"/>
          <p:nvPr/>
        </p:nvSpPr>
        <p:spPr>
          <a:xfrm>
            <a:off x="4347711" y="4963135"/>
            <a:ext cx="20911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/>
              <a:t>127 673,667</a:t>
            </a:r>
          </a:p>
          <a:p>
            <a:pPr algn="ctr"/>
            <a:r>
              <a:rPr lang="ru-RU" sz="1600" b="1" dirty="0" err="1"/>
              <a:t>тыс.руб</a:t>
            </a:r>
            <a:r>
              <a:rPr lang="ru-RU" sz="1600" b="1" dirty="0"/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D42AE60-C04A-430C-BC7D-01F6295CBA58}"/>
              </a:ext>
            </a:extLst>
          </p:cNvPr>
          <p:cNvSpPr txBox="1"/>
          <p:nvPr/>
        </p:nvSpPr>
        <p:spPr>
          <a:xfrm>
            <a:off x="6674758" y="4965701"/>
            <a:ext cx="1943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/>
              <a:t>135 176,302</a:t>
            </a:r>
          </a:p>
          <a:p>
            <a:pPr algn="ctr"/>
            <a:r>
              <a:rPr lang="ru-RU" sz="1600" b="1" dirty="0" err="1"/>
              <a:t>тыс.руб</a:t>
            </a:r>
            <a:r>
              <a:rPr lang="ru-RU" sz="16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118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25218</TotalTime>
  <Words>1342</Words>
  <Application>Microsoft Office PowerPoint</Application>
  <PresentationFormat>Произвольный</PresentationFormat>
  <Paragraphs>280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Базовая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Прогноз по налоговым доходам на  2026-2028 годы</vt:lpstr>
      <vt:lpstr>Прогноз по неналоговым доходам на  2026-2028 годы, тыс.руб.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 ___________________ на 2018 год и на плановый период 2019-2020 годы</dc:title>
  <dc:creator>Евгения Линькова</dc:creator>
  <cp:lastModifiedBy>Admin</cp:lastModifiedBy>
  <cp:revision>422</cp:revision>
  <cp:lastPrinted>2022-11-18T12:36:42Z</cp:lastPrinted>
  <dcterms:created xsi:type="dcterms:W3CDTF">2018-08-29T05:56:46Z</dcterms:created>
  <dcterms:modified xsi:type="dcterms:W3CDTF">2025-12-12T10:48:29Z</dcterms:modified>
</cp:coreProperties>
</file>