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charts/chart8.xml" ContentType="application/vnd.openxmlformats-officedocument.drawingml.chart+xml"/>
  <Override PartName="/ppt/drawings/drawing8.xml" ContentType="application/vnd.openxmlformats-officedocument.drawingml.chartshapes+xml"/>
  <Override PartName="/ppt/charts/chart9.xml" ContentType="application/vnd.openxmlformats-officedocument.drawingml.chart+xml"/>
  <Override PartName="/ppt/drawings/drawing9.xml" ContentType="application/vnd.openxmlformats-officedocument.drawingml.chartshapes+xml"/>
  <Override PartName="/ppt/charts/chart10.xml" ContentType="application/vnd.openxmlformats-officedocument.drawingml.chart+xml"/>
  <Override PartName="/ppt/drawings/drawing10.xml" ContentType="application/vnd.openxmlformats-officedocument.drawingml.chartshapes+xml"/>
  <Override PartName="/ppt/charts/chart11.xml" ContentType="application/vnd.openxmlformats-officedocument.drawingml.chart+xml"/>
  <Override PartName="/ppt/drawings/drawing11.xml" ContentType="application/vnd.openxmlformats-officedocument.drawingml.chartshapes+xml"/>
  <Override PartName="/ppt/theme/themeOverride1.xml" ContentType="application/vnd.openxmlformats-officedocument.themeOverride+xml"/>
  <Override PartName="/ppt/charts/chart12.xml" ContentType="application/vnd.openxmlformats-officedocument.drawingml.chart+xml"/>
  <Override PartName="/ppt/drawings/drawing12.xml" ContentType="application/vnd.openxmlformats-officedocument.drawingml.chartshapes+xml"/>
  <Override PartName="/ppt/charts/chart13.xml" ContentType="application/vnd.openxmlformats-officedocument.drawingml.chart+xml"/>
  <Override PartName="/ppt/drawings/drawing13.xml" ContentType="application/vnd.openxmlformats-officedocument.drawingml.chartshapes+xml"/>
  <Override PartName="/ppt/charts/chart14.xml" ContentType="application/vnd.openxmlformats-officedocument.drawingml.chart+xml"/>
  <Override PartName="/ppt/drawings/drawing14.xml" ContentType="application/vnd.openxmlformats-officedocument.drawingml.chartshapes+xml"/>
  <Override PartName="/ppt/charts/chart15.xml" ContentType="application/vnd.openxmlformats-officedocument.drawingml.chart+xml"/>
  <Override PartName="/ppt/drawings/drawing15.xml" ContentType="application/vnd.openxmlformats-officedocument.drawingml.chartshapes+xml"/>
  <Override PartName="/ppt/charts/chart16.xml" ContentType="application/vnd.openxmlformats-officedocument.drawingml.chart+xml"/>
  <Override PartName="/ppt/drawings/drawing16.xml" ContentType="application/vnd.openxmlformats-officedocument.drawingml.chartshapes+xml"/>
  <Override PartName="/ppt/charts/chart17.xml" ContentType="application/vnd.openxmlformats-officedocument.drawingml.chart+xml"/>
  <Override PartName="/ppt/drawings/drawing17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colors7.xml" ContentType="application/vnd.ms-office.chartcolorstyle+xml"/>
  <Override PartName="/ppt/charts/style7.xml" ContentType="application/vnd.ms-office.chartstyle+xml"/>
  <Override PartName="/ppt/charts/colors8.xml" ContentType="application/vnd.ms-office.chartcolorstyle+xml"/>
  <Override PartName="/ppt/charts/style8.xml" ContentType="application/vnd.ms-office.chartstyle+xml"/>
  <Override PartName="/ppt/charts/colors9.xml" ContentType="application/vnd.ms-office.chartcolorstyle+xml"/>
  <Override PartName="/ppt/charts/style9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36" r:id="rId1"/>
  </p:sldMasterIdLst>
  <p:sldIdLst>
    <p:sldId id="256" r:id="rId2"/>
    <p:sldId id="314" r:id="rId3"/>
    <p:sldId id="317" r:id="rId4"/>
    <p:sldId id="318" r:id="rId5"/>
    <p:sldId id="319" r:id="rId6"/>
    <p:sldId id="320" r:id="rId7"/>
    <p:sldId id="266" r:id="rId8"/>
    <p:sldId id="307" r:id="rId9"/>
    <p:sldId id="312" r:id="rId10"/>
    <p:sldId id="326" r:id="rId11"/>
    <p:sldId id="327" r:id="rId12"/>
    <p:sldId id="309" r:id="rId13"/>
    <p:sldId id="297" r:id="rId14"/>
    <p:sldId id="325" r:id="rId15"/>
    <p:sldId id="324" r:id="rId16"/>
    <p:sldId id="288" r:id="rId17"/>
    <p:sldId id="289" r:id="rId18"/>
    <p:sldId id="311" r:id="rId19"/>
    <p:sldId id="299" r:id="rId20"/>
    <p:sldId id="300" r:id="rId21"/>
    <p:sldId id="301" r:id="rId22"/>
    <p:sldId id="294" r:id="rId23"/>
    <p:sldId id="306" r:id="rId24"/>
    <p:sldId id="321" r:id="rId25"/>
    <p:sldId id="315" r:id="rId26"/>
    <p:sldId id="316" r:id="rId27"/>
  </p:sldIdLst>
  <p:sldSz cx="12192000" cy="6858000"/>
  <p:notesSz cx="6884988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2F44813-783A-4B60-BF2B-EA47018B1D57}">
          <p14:sldIdLst>
            <p14:sldId id="256"/>
            <p14:sldId id="314"/>
            <p14:sldId id="317"/>
            <p14:sldId id="318"/>
            <p14:sldId id="319"/>
            <p14:sldId id="320"/>
            <p14:sldId id="266"/>
            <p14:sldId id="307"/>
            <p14:sldId id="312"/>
            <p14:sldId id="326"/>
            <p14:sldId id="327"/>
            <p14:sldId id="309"/>
            <p14:sldId id="297"/>
            <p14:sldId id="325"/>
            <p14:sldId id="324"/>
            <p14:sldId id="288"/>
            <p14:sldId id="289"/>
            <p14:sldId id="311"/>
            <p14:sldId id="299"/>
            <p14:sldId id="300"/>
            <p14:sldId id="301"/>
            <p14:sldId id="294"/>
            <p14:sldId id="306"/>
            <p14:sldId id="321"/>
            <p14:sldId id="315"/>
            <p14:sldId id="316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Евгения Линькова" initials="ЕЛ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97C9FB"/>
    <a:srgbClr val="64818D"/>
    <a:srgbClr val="0032C9"/>
    <a:srgbClr val="C8A019"/>
    <a:srgbClr val="5A6C37"/>
    <a:srgbClr val="547216"/>
    <a:srgbClr val="99CCFF"/>
    <a:srgbClr val="0033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 autoAdjust="0"/>
  </p:normalViewPr>
  <p:slideViewPr>
    <p:cSldViewPr snapToGrid="0">
      <p:cViewPr>
        <p:scale>
          <a:sx n="58" d="100"/>
          <a:sy n="58" d="100"/>
        </p:scale>
        <p:origin x="-78" y="-132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541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Microsoft_Excel_Worksheet11.xlsx"/><Relationship Id="rId4" Type="http://schemas.microsoft.com/office/2011/relationships/chartStyle" Target="style4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openxmlformats.org/officeDocument/2006/relationships/chartUserShapes" Target="../drawings/drawing13.xml"/><Relationship Id="rId1" Type="http://schemas.openxmlformats.org/officeDocument/2006/relationships/package" Target="../embeddings/Microsoft_Excel_Worksheet13.xlsx"/><Relationship Id="rId4" Type="http://schemas.microsoft.com/office/2011/relationships/chartStyle" Target="style5.xml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openxmlformats.org/officeDocument/2006/relationships/chartUserShapes" Target="../drawings/drawing14.xml"/><Relationship Id="rId1" Type="http://schemas.openxmlformats.org/officeDocument/2006/relationships/package" Target="../embeddings/Microsoft_Excel_Worksheet14.xlsx"/><Relationship Id="rId4" Type="http://schemas.microsoft.com/office/2011/relationships/chartStyle" Target="style6.xml"/></Relationships>
</file>

<file path=ppt/charts/_rels/chart15.xml.rels><?xml version="1.0" encoding="UTF-8" standalone="yes"?>
<Relationships xmlns="http://schemas.openxmlformats.org/package/2006/relationships"><Relationship Id="rId3" Type="http://schemas.microsoft.com/office/2011/relationships/chartColorStyle" Target="colors7.xml"/><Relationship Id="rId2" Type="http://schemas.openxmlformats.org/officeDocument/2006/relationships/chartUserShapes" Target="../drawings/drawing15.xml"/><Relationship Id="rId1" Type="http://schemas.openxmlformats.org/officeDocument/2006/relationships/package" Target="../embeddings/Microsoft_Excel_Worksheet15.xlsx"/><Relationship Id="rId4" Type="http://schemas.microsoft.com/office/2011/relationships/chartStyle" Target="style7.xml"/></Relationships>
</file>

<file path=ppt/charts/_rels/chart16.xml.rels><?xml version="1.0" encoding="UTF-8" standalone="yes"?>
<Relationships xmlns="http://schemas.openxmlformats.org/package/2006/relationships"><Relationship Id="rId3" Type="http://schemas.microsoft.com/office/2011/relationships/chartColorStyle" Target="colors8.xml"/><Relationship Id="rId2" Type="http://schemas.openxmlformats.org/officeDocument/2006/relationships/chartUserShapes" Target="../drawings/drawing16.xml"/><Relationship Id="rId1" Type="http://schemas.openxmlformats.org/officeDocument/2006/relationships/package" Target="../embeddings/Microsoft_Excel_Worksheet16.xlsx"/><Relationship Id="rId4" Type="http://schemas.microsoft.com/office/2011/relationships/chartStyle" Target="style8.xml"/></Relationships>
</file>

<file path=ppt/charts/_rels/chart17.xml.rels><?xml version="1.0" encoding="UTF-8" standalone="yes"?>
<Relationships xmlns="http://schemas.openxmlformats.org/package/2006/relationships"><Relationship Id="rId3" Type="http://schemas.microsoft.com/office/2011/relationships/chartColorStyle" Target="colors9.xml"/><Relationship Id="rId2" Type="http://schemas.openxmlformats.org/officeDocument/2006/relationships/chartUserShapes" Target="../drawings/drawing17.xml"/><Relationship Id="rId1" Type="http://schemas.openxmlformats.org/officeDocument/2006/relationships/package" Target="../embeddings/Microsoft_Excel_Worksheet17.xlsx"/><Relationship Id="rId4" Type="http://schemas.microsoft.com/office/2011/relationships/chartStyle" Target="style9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Relationship Id="rId4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6.xlsx"/><Relationship Id="rId4" Type="http://schemas.microsoft.com/office/2011/relationships/chartStyle" Target="style2.xm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7.xlsx"/><Relationship Id="rId4" Type="http://schemas.microsoft.com/office/2011/relationships/chartStyle" Target="style3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исполнения бюджета по доходам </a:t>
            </a:r>
          </a:p>
          <a:p>
            <a:pPr>
              <a:defRPr/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2025 год ,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c:rich>
      </c:tx>
      <c:layout>
        <c:manualLayout>
          <c:xMode val="edge"/>
          <c:yMode val="edge"/>
          <c:x val="0.22039917091552957"/>
          <c:y val="2.9211616758898992E-2"/>
        </c:manualLayout>
      </c:layout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4364084456599395E-2"/>
          <c:y val="0.18714119159566311"/>
          <c:w val="0.874004074982905"/>
          <c:h val="0.7300827760323719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Наименование</c:v>
                </c:pt>
              </c:strCache>
            </c:strRef>
          </c:tx>
          <c:invertIfNegative val="0"/>
          <c:dPt>
            <c:idx val="0"/>
            <c:invertIfNegative val="0"/>
            <c:bubble3D val="0"/>
            <c:explosion val="3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D41-46F1-895E-1C17AADA965F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BD41-46F1-895E-1C17AADA965F}"/>
              </c:ext>
            </c:extLst>
          </c:dPt>
          <c:dLbls>
            <c:dLbl>
              <c:idx val="0"/>
              <c:layout>
                <c:manualLayout>
                  <c:x val="1.0454537305776971E-2"/>
                  <c:y val="-5.70301416522940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D41-46F1-895E-1C17AADA965F}"/>
                </c:ext>
              </c:extLst>
            </c:dLbl>
            <c:dLbl>
              <c:idx val="1"/>
              <c:layout>
                <c:manualLayout>
                  <c:x val="2.3232305123948836E-2"/>
                  <c:y val="-3.37956394976557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D41-46F1-895E-1C17AADA965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 </c:v>
                </c:pt>
                <c:pt idx="1">
                  <c:v>Факт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161861.29999999999</c:v>
                </c:pt>
                <c:pt idx="1">
                  <c:v>187004.9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D41-46F1-895E-1C17AADA96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box"/>
        <c:axId val="143149056"/>
        <c:axId val="142738560"/>
        <c:axId val="0"/>
      </c:bar3DChart>
      <c:catAx>
        <c:axId val="1431490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 i="0" baseline="0">
                <a:latin typeface="+mj-lt"/>
              </a:defRPr>
            </a:pPr>
            <a:endParaRPr lang="ru-RU"/>
          </a:p>
        </c:txPr>
        <c:crossAx val="142738560"/>
        <c:crosses val="autoZero"/>
        <c:auto val="1"/>
        <c:lblAlgn val="ctr"/>
        <c:lblOffset val="100"/>
        <c:noMultiLvlLbl val="0"/>
      </c:catAx>
      <c:valAx>
        <c:axId val="142738560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43149056"/>
        <c:crosses val="autoZero"/>
        <c:crossBetween val="between"/>
      </c:valAx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ru-RU"/>
              <a:t>Общегосударственные вопросы, тыс. руб.</a:t>
            </a:r>
          </a:p>
        </c:rich>
      </c:tx>
      <c:layout>
        <c:manualLayout>
          <c:xMode val="edge"/>
          <c:yMode val="edge"/>
          <c:x val="0.30363305873392854"/>
          <c:y val="7.8712197699886577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878575137725909"/>
          <c:y val="4.1650347024499039E-2"/>
          <c:w val="0.8740930371015474"/>
          <c:h val="0.8186999744075762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Лист1!$A$2</c:f>
              <c:strCache>
                <c:ptCount val="1"/>
                <c:pt idx="0">
                  <c:v>Общегосударственные вопросы</c:v>
                </c:pt>
              </c:strCache>
            </c:strRef>
          </c:cat>
          <c:val>
            <c:numRef>
              <c:f>Лист1!$B$2</c:f>
              <c:numCache>
                <c:formatCode>#,##0.00</c:formatCode>
                <c:ptCount val="1"/>
                <c:pt idx="0">
                  <c:v>45454.84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D11-44B0-BAB4-74355A7DDCE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Общегосударственные вопросы</c:v>
                </c:pt>
              </c:strCache>
            </c:strRef>
          </c:cat>
          <c:val>
            <c:numRef>
              <c:f>Лист1!$C$2</c:f>
              <c:numCache>
                <c:formatCode>#,##0.00</c:formatCode>
                <c:ptCount val="1"/>
                <c:pt idx="0">
                  <c:v>45454.84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D11-44B0-BAB4-74355A7DDC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9598208"/>
        <c:axId val="149334272"/>
        <c:axId val="0"/>
      </c:bar3DChart>
      <c:catAx>
        <c:axId val="149598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49334272"/>
        <c:crosses val="autoZero"/>
        <c:auto val="1"/>
        <c:lblAlgn val="ctr"/>
        <c:lblOffset val="100"/>
        <c:noMultiLvlLbl val="0"/>
      </c:catAx>
      <c:valAx>
        <c:axId val="149334272"/>
        <c:scaling>
          <c:orientation val="minMax"/>
        </c:scaling>
        <c:delete val="0"/>
        <c:axPos val="l"/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4959820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 rtl="0">
              <a:defRPr b="1" i="0" baseline="0">
                <a:latin typeface="+mj-lt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 baseline="0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оборона,</a:t>
            </a:r>
            <a:r>
              <a:rPr lang="ru-RU" sz="2500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руб.</a:t>
            </a:r>
            <a:endParaRPr lang="ru-RU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33056719951047392"/>
          <c:y val="3.7480650982834159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000877175803897"/>
          <c:y val="8.7506990731654771E-2"/>
          <c:w val="0.86935117789860472"/>
          <c:h val="0.7721250201052705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Лист1!$A$2</c:f>
              <c:strCache>
                <c:ptCount val="1"/>
                <c:pt idx="0">
                  <c:v>Национальная оборона</c:v>
                </c:pt>
              </c:strCache>
            </c:strRef>
          </c:cat>
          <c:val>
            <c:numRef>
              <c:f>Лист1!$B$2</c:f>
              <c:numCache>
                <c:formatCode>#,##0.00</c:formatCode>
                <c:ptCount val="1"/>
                <c:pt idx="0">
                  <c:v>816.69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D11-44B0-BAB4-74355A7DDCE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Лист1!$A$2</c:f>
              <c:strCache>
                <c:ptCount val="1"/>
                <c:pt idx="0">
                  <c:v>Национальная оборона</c:v>
                </c:pt>
              </c:strCache>
            </c:strRef>
          </c:cat>
          <c:val>
            <c:numRef>
              <c:f>Лист1!$C$2</c:f>
              <c:numCache>
                <c:formatCode>#,##0.00</c:formatCode>
                <c:ptCount val="1"/>
                <c:pt idx="0">
                  <c:v>816.69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D11-44B0-BAB4-74355A7DDC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9620224"/>
        <c:axId val="149337152"/>
        <c:axId val="0"/>
      </c:bar3DChart>
      <c:catAx>
        <c:axId val="149620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9337152"/>
        <c:crosses val="autoZero"/>
        <c:auto val="1"/>
        <c:lblAlgn val="ctr"/>
        <c:lblOffset val="100"/>
        <c:noMultiLvlLbl val="0"/>
      </c:catAx>
      <c:valAx>
        <c:axId val="149337152"/>
        <c:scaling>
          <c:orientation val="minMax"/>
        </c:scaling>
        <c:delete val="0"/>
        <c:axPos val="l"/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962022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1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безопасность правоохранительная деятельность, тыс. руб.</a:t>
            </a:r>
          </a:p>
        </c:rich>
      </c:tx>
      <c:layout>
        <c:manualLayout>
          <c:xMode val="edge"/>
          <c:yMode val="edge"/>
          <c:x val="0.15220330203908816"/>
          <c:y val="3.7530444233388138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636949648370426"/>
          <c:y val="0.14433591553515771"/>
          <c:w val="0.85363050351629577"/>
          <c:h val="0.711877827404283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CB5-4F4B-A0DB-A503669BA9F4}"/>
              </c:ext>
            </c:extLst>
          </c:dPt>
          <c:cat>
            <c:strRef>
              <c:f>Лист1!$A$2</c:f>
              <c:strCache>
                <c:ptCount val="1"/>
                <c:pt idx="0">
                  <c:v>Национальная безопасность правоохранительная деятельность</c:v>
                </c:pt>
              </c:strCache>
            </c:strRef>
          </c:cat>
          <c:val>
            <c:numRef>
              <c:f>Лист1!$B$2</c:f>
              <c:numCache>
                <c:formatCode>#,##0.00</c:formatCode>
                <c:ptCount val="1"/>
                <c:pt idx="0">
                  <c:v>1317.32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D11-44B0-BAB4-74355A7DDCE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CB5-4F4B-A0DB-A503669BA9F4}"/>
              </c:ext>
            </c:extLst>
          </c:dPt>
          <c:cat>
            <c:strRef>
              <c:f>Лист1!$A$2</c:f>
              <c:strCache>
                <c:ptCount val="1"/>
                <c:pt idx="0">
                  <c:v>Национальная безопасность правоохранительная деятельность</c:v>
                </c:pt>
              </c:strCache>
            </c:strRef>
          </c:cat>
          <c:val>
            <c:numRef>
              <c:f>Лист1!$C$2</c:f>
              <c:numCache>
                <c:formatCode>#,##0.00</c:formatCode>
                <c:ptCount val="1"/>
                <c:pt idx="0">
                  <c:v>1317.32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D11-44B0-BAB4-74355A7DDC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9836288"/>
        <c:axId val="149700608"/>
        <c:axId val="0"/>
      </c:bar3DChart>
      <c:catAx>
        <c:axId val="149836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9700608"/>
        <c:crosses val="autoZero"/>
        <c:auto val="1"/>
        <c:lblAlgn val="ctr"/>
        <c:lblOffset val="100"/>
        <c:noMultiLvlLbl val="0"/>
      </c:catAx>
      <c:valAx>
        <c:axId val="149700608"/>
        <c:scaling>
          <c:orientation val="minMax"/>
        </c:scaling>
        <c:delete val="0"/>
        <c:axPos val="l"/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983628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1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solidFill>
            <a:schemeClr val="accent1"/>
          </a:solidFill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экономика, тыс. руб.</a:t>
            </a:r>
          </a:p>
        </c:rich>
      </c:tx>
      <c:layout>
        <c:manualLayout>
          <c:xMode val="edge"/>
          <c:yMode val="edge"/>
          <c:x val="0.34225813077713113"/>
          <c:y val="3.2676736267559965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092579596028758"/>
          <c:y val="4.0115650522078598E-2"/>
          <c:w val="0.88037855186579939"/>
          <c:h val="0.7918655359113396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FDC-43A1-8863-34E4CCB5F84E}"/>
              </c:ext>
            </c:extLst>
          </c:dPt>
          <c:cat>
            <c:strRef>
              <c:f>Лист1!$A$2</c:f>
              <c:strCache>
                <c:ptCount val="1"/>
                <c:pt idx="0">
                  <c:v>Национальная экономика</c:v>
                </c:pt>
              </c:strCache>
            </c:strRef>
          </c:cat>
          <c:val>
            <c:numRef>
              <c:f>Лист1!$B$2</c:f>
              <c:numCache>
                <c:formatCode>#,##0.00</c:formatCode>
                <c:ptCount val="1"/>
                <c:pt idx="0">
                  <c:v>7187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D11-44B0-BAB4-74355A7DDCE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Лист1!$A$2</c:f>
              <c:strCache>
                <c:ptCount val="1"/>
                <c:pt idx="0">
                  <c:v>Национальная экономика</c:v>
                </c:pt>
              </c:strCache>
            </c:strRef>
          </c:cat>
          <c:val>
            <c:numRef>
              <c:f>Лист1!$C$2</c:f>
              <c:numCache>
                <c:formatCode>#,##0.00</c:formatCode>
                <c:ptCount val="1"/>
                <c:pt idx="0">
                  <c:v>7187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D11-44B0-BAB4-74355A7DDC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9838336"/>
        <c:axId val="149703488"/>
        <c:axId val="0"/>
      </c:bar3DChart>
      <c:catAx>
        <c:axId val="149838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9703488"/>
        <c:crosses val="autoZero"/>
        <c:auto val="1"/>
        <c:lblAlgn val="ctr"/>
        <c:lblOffset val="100"/>
        <c:noMultiLvlLbl val="0"/>
      </c:catAx>
      <c:valAx>
        <c:axId val="149703488"/>
        <c:scaling>
          <c:orientation val="minMax"/>
        </c:scaling>
        <c:delete val="0"/>
        <c:axPos val="l"/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983833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550" b="1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400" b="1" baseline="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ЖИЛИЩНО-КОММУНАЛЬНОЕ ХОЗЯЙСТВО, тыс. руб.</a:t>
            </a:r>
          </a:p>
          <a:p>
            <a:pPr>
              <a:defRPr sz="2400" b="0" i="0" u="none" strike="noStrike" kern="1200" spc="0" baseline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 sz="2400" b="1" baseline="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0508977939963619"/>
          <c:y val="3.9355450683436842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3029921081197239"/>
          <c:y val="7.1460046935248517E-2"/>
          <c:w val="0.66970076862637429"/>
          <c:h val="0.7897278168589729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83F-4675-AE87-1A1145071F4C}"/>
              </c:ext>
            </c:extLst>
          </c:dPt>
          <c:cat>
            <c:strRef>
              <c:f>Лист1!$A$2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cat>
          <c:val>
            <c:numRef>
              <c:f>Лист1!$B$2</c:f>
              <c:numCache>
                <c:formatCode>#,##0.00</c:formatCode>
                <c:ptCount val="1"/>
                <c:pt idx="0">
                  <c:v>98079.82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D11-44B0-BAB4-74355A7DDCE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Лист1!$A$2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cat>
          <c:val>
            <c:numRef>
              <c:f>Лист1!$C$2</c:f>
              <c:numCache>
                <c:formatCode>#,##0.00</c:formatCode>
                <c:ptCount val="1"/>
                <c:pt idx="0">
                  <c:v>98035.15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D11-44B0-BAB4-74355A7DDC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9849088"/>
        <c:axId val="149706944"/>
        <c:axId val="0"/>
      </c:bar3DChart>
      <c:catAx>
        <c:axId val="149849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9706944"/>
        <c:crosses val="autoZero"/>
        <c:auto val="1"/>
        <c:lblAlgn val="ctr"/>
        <c:lblOffset val="100"/>
        <c:noMultiLvlLbl val="0"/>
      </c:catAx>
      <c:valAx>
        <c:axId val="149706944"/>
        <c:scaling>
          <c:orientation val="minMax"/>
        </c:scaling>
        <c:delete val="0"/>
        <c:axPos val="l"/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984908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500" b="1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5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r>
              <a:rPr lang="ru-RU" sz="2500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тыс. руб.</a:t>
            </a:r>
          </a:p>
          <a:p>
            <a:pPr>
              <a:defRPr sz="25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36928303161173021"/>
          <c:y val="5.6650492369247497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9121618205847478E-2"/>
          <c:y val="8.9538735010015247E-2"/>
          <c:w val="0.90105140873914524"/>
          <c:h val="0.7823699427396049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Лист1!$A$2</c:f>
              <c:strCache>
                <c:ptCount val="1"/>
                <c:pt idx="0">
                  <c:v>Образование</c:v>
                </c:pt>
              </c:strCache>
            </c:strRef>
          </c:cat>
          <c:val>
            <c:numRef>
              <c:f>Лист1!$B$2</c:f>
              <c:numCache>
                <c:formatCode>#,##0.00</c:formatCode>
                <c:ptCount val="1"/>
                <c:pt idx="0">
                  <c:v>53.7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D11-44B0-BAB4-74355A7DDCE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Лист1!$A$2</c:f>
              <c:strCache>
                <c:ptCount val="1"/>
                <c:pt idx="0">
                  <c:v>Образование</c:v>
                </c:pt>
              </c:strCache>
            </c:strRef>
          </c:cat>
          <c:val>
            <c:numRef>
              <c:f>Лист1!$C$2</c:f>
              <c:numCache>
                <c:formatCode>#,##0.00</c:formatCode>
                <c:ptCount val="1"/>
                <c:pt idx="0">
                  <c:v>53.7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D11-44B0-BAB4-74355A7DDC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0226432"/>
        <c:axId val="150275200"/>
        <c:axId val="0"/>
      </c:bar3DChart>
      <c:catAx>
        <c:axId val="150226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0275200"/>
        <c:crosses val="autoZero"/>
        <c:auto val="1"/>
        <c:lblAlgn val="ctr"/>
        <c:lblOffset val="100"/>
        <c:noMultiLvlLbl val="0"/>
      </c:catAx>
      <c:valAx>
        <c:axId val="150275200"/>
        <c:scaling>
          <c:orientation val="minMax"/>
        </c:scaling>
        <c:delete val="0"/>
        <c:axPos val="l"/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022643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500" b="1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Культура, тыс. руб.</a:t>
            </a:r>
          </a:p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32279280663082949"/>
          <c:y val="5.1162085888467893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920308090808817"/>
          <c:y val="8.4663490754103121E-2"/>
          <c:w val="0.88223631333131503"/>
          <c:h val="0.7846539462825987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Лист1!$A$2</c:f>
              <c:strCache>
                <c:ptCount val="1"/>
                <c:pt idx="0">
                  <c:v>Культура</c:v>
                </c:pt>
              </c:strCache>
            </c:strRef>
          </c:cat>
          <c:val>
            <c:numRef>
              <c:f>Лист1!$B$2</c:f>
              <c:numCache>
                <c:formatCode>#,##0.00</c:formatCode>
                <c:ptCount val="1"/>
                <c:pt idx="0">
                  <c:v>9506.69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D11-44B0-BAB4-74355A7DDCE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Лист1!$A$2</c:f>
              <c:strCache>
                <c:ptCount val="1"/>
                <c:pt idx="0">
                  <c:v>Культура</c:v>
                </c:pt>
              </c:strCache>
            </c:strRef>
          </c:cat>
          <c:val>
            <c:numRef>
              <c:f>Лист1!$C$2</c:f>
              <c:numCache>
                <c:formatCode>#,##0.00</c:formatCode>
                <c:ptCount val="1"/>
                <c:pt idx="0">
                  <c:v>9506.69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D11-44B0-BAB4-74355A7DDC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0409728"/>
        <c:axId val="150278080"/>
        <c:axId val="0"/>
      </c:bar3DChart>
      <c:catAx>
        <c:axId val="150409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0278080"/>
        <c:crosses val="autoZero"/>
        <c:auto val="1"/>
        <c:lblAlgn val="ctr"/>
        <c:lblOffset val="100"/>
        <c:noMultiLvlLbl val="0"/>
      </c:catAx>
      <c:valAx>
        <c:axId val="150278080"/>
        <c:scaling>
          <c:orientation val="minMax"/>
        </c:scaling>
        <c:delete val="0"/>
        <c:axPos val="l"/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040972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500" b="1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5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культура и спорт,</a:t>
            </a:r>
            <a:r>
              <a:rPr lang="ru-RU" sz="2500" b="1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</a:t>
            </a: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ыс. руб.</a:t>
            </a:r>
          </a:p>
        </c:rich>
      </c:tx>
      <c:layout>
        <c:manualLayout>
          <c:xMode val="edge"/>
          <c:yMode val="edge"/>
          <c:x val="0.30862256148725642"/>
          <c:y val="4.1867606058322661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Лист1!$A$2</c:f>
              <c:strCache>
                <c:ptCount val="1"/>
                <c:pt idx="0">
                  <c:v>Физическая культура и спорт</c:v>
                </c:pt>
              </c:strCache>
            </c:strRef>
          </c:cat>
          <c:val>
            <c:numRef>
              <c:f>Лист1!$B$2</c:f>
              <c:numCache>
                <c:formatCode>#,##0.00</c:formatCode>
                <c:ptCount val="1"/>
                <c:pt idx="0">
                  <c:v>12247.7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D11-44B0-BAB4-74355A7DDCE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D0E-49D8-ABAB-84620A36574D}"/>
              </c:ext>
            </c:extLst>
          </c:dPt>
          <c:cat>
            <c:strRef>
              <c:f>Лист1!$A$2</c:f>
              <c:strCache>
                <c:ptCount val="1"/>
                <c:pt idx="0">
                  <c:v>Физическая культура и спорт</c:v>
                </c:pt>
              </c:strCache>
            </c:strRef>
          </c:cat>
          <c:val>
            <c:numRef>
              <c:f>Лист1!$C$2</c:f>
              <c:numCache>
                <c:formatCode>#,##0.00</c:formatCode>
                <c:ptCount val="1"/>
                <c:pt idx="0">
                  <c:v>12247.7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D11-44B0-BAB4-74355A7DDC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0412800"/>
        <c:axId val="150280384"/>
        <c:axId val="0"/>
      </c:bar3DChart>
      <c:catAx>
        <c:axId val="150412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0280384"/>
        <c:crosses val="autoZero"/>
        <c:auto val="1"/>
        <c:lblAlgn val="ctr"/>
        <c:lblOffset val="100"/>
        <c:noMultiLvlLbl val="0"/>
      </c:catAx>
      <c:valAx>
        <c:axId val="150280384"/>
        <c:scaling>
          <c:orientation val="minMax"/>
        </c:scaling>
        <c:delete val="0"/>
        <c:axPos val="l"/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041280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500" b="1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</a:t>
            </a:r>
            <a:r>
              <a:rPr lang="ru-RU" sz="2500" b="1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</a:t>
            </a:r>
            <a:r>
              <a:rPr lang="ru-RU" sz="2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оходов бюджета,</a:t>
            </a:r>
          </a:p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c:rich>
      </c:tx>
      <c:layout>
        <c:manualLayout>
          <c:xMode val="edge"/>
          <c:yMode val="edge"/>
          <c:x val="0.38846338110681372"/>
          <c:y val="2.5195677653302523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7.6286768570572169E-3"/>
                  <c:y val="4.15899953465050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0AC-462A-A135-B9DF03E0A4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74035.34</c:v>
                </c:pt>
                <c:pt idx="1">
                  <c:v>51295.89</c:v>
                </c:pt>
                <c:pt idx="2">
                  <c:v>36530.06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D11-44B0-BAB4-74355A7DDCE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0898109795795984E-2"/>
                  <c:y val="-1.03974988366263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0AC-462A-A135-B9DF03E0A4CD}"/>
                </c:ext>
              </c:extLst>
            </c:dLbl>
            <c:dLbl>
              <c:idx val="2"/>
              <c:layout>
                <c:manualLayout>
                  <c:x val="3.0514707428228868E-2"/>
                  <c:y val="-2.0794997673252622E-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48</a:t>
                    </a:r>
                    <a:r>
                      <a:rPr lang="ru-RU" baseline="0" dirty="0"/>
                      <a:t> 814,76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E2C-468D-9EF3-5187B5CE8E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Лист1!$C$2:$C$4</c:f>
              <c:numCache>
                <c:formatCode>#,##0.00</c:formatCode>
                <c:ptCount val="3"/>
                <c:pt idx="0">
                  <c:v>75752.58</c:v>
                </c:pt>
                <c:pt idx="1">
                  <c:v>62437.55</c:v>
                </c:pt>
                <c:pt idx="2">
                  <c:v>48814.76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D11-44B0-BAB4-74355A7DDC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3150592"/>
        <c:axId val="142741440"/>
      </c:barChart>
      <c:catAx>
        <c:axId val="143150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2741440"/>
        <c:crosses val="autoZero"/>
        <c:auto val="1"/>
        <c:lblAlgn val="ctr"/>
        <c:lblOffset val="100"/>
        <c:noMultiLvlLbl val="0"/>
      </c:catAx>
      <c:valAx>
        <c:axId val="142741440"/>
        <c:scaling>
          <c:orientation val="minMax"/>
        </c:scaling>
        <c:delete val="0"/>
        <c:axPos val="l"/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315059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1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5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</a:t>
            </a:r>
            <a:r>
              <a:rPr lang="ru-RU" sz="2500" b="1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доходы, </a:t>
            </a:r>
            <a:r>
              <a:rPr lang="ru-RU" sz="2500" b="1" baseline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500" b="1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8436630129490142"/>
          <c:y val="4.7765198645829635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8951661500678407E-2"/>
                  <c:y val="-3.11512165081497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31B-42F7-9584-C10665020E63}"/>
                </c:ext>
              </c:extLst>
            </c:dLbl>
            <c:dLbl>
              <c:idx val="1"/>
              <c:layout>
                <c:manualLayout>
                  <c:x val="-1.1148036176869651E-2"/>
                  <c:y val="-1.24604866032599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65B-43C1-B0D2-8F206EC3B70B}"/>
                </c:ext>
              </c:extLst>
            </c:dLbl>
            <c:dLbl>
              <c:idx val="2"/>
              <c:layout>
                <c:manualLayout>
                  <c:x val="-1.0033232559182767E-2"/>
                  <c:y val="-2.07674776720998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65B-43C1-B0D2-8F206EC3B70B}"/>
                </c:ext>
              </c:extLst>
            </c:dLbl>
            <c:dLbl>
              <c:idx val="3"/>
              <c:layout>
                <c:manualLayout>
                  <c:x val="5.5740180884348255E-3"/>
                  <c:y val="-1.66139821376798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65B-43C1-B0D2-8F206EC3B7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НДФЛ</c:v>
                </c:pt>
                <c:pt idx="1">
                  <c:v>Налог на имущество</c:v>
                </c:pt>
                <c:pt idx="2">
                  <c:v>Земельный налог</c:v>
                </c:pt>
                <c:pt idx="3">
                  <c:v>ЕСХН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39939</c:v>
                </c:pt>
                <c:pt idx="1">
                  <c:v>15334</c:v>
                </c:pt>
                <c:pt idx="2">
                  <c:v>18467.349999999999</c:v>
                </c:pt>
                <c:pt idx="3">
                  <c:v>294.99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D11-44B0-BAB4-74355A7DDCE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3444108530608953E-2"/>
                  <c:y val="-2.07674776720998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31B-42F7-9584-C10665020E63}"/>
                </c:ext>
              </c:extLst>
            </c:dLbl>
            <c:dLbl>
              <c:idx val="1"/>
              <c:layout>
                <c:manualLayout>
                  <c:x val="2.7870090442174127E-2"/>
                  <c:y val="-1.86907299048898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65B-43C1-B0D2-8F206EC3B70B}"/>
                </c:ext>
              </c:extLst>
            </c:dLbl>
            <c:dLbl>
              <c:idx val="2"/>
              <c:layout>
                <c:manualLayout>
                  <c:x val="4.5706948325165489E-2"/>
                  <c:y val="-2.28442254393097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65B-43C1-B0D2-8F206EC3B70B}"/>
                </c:ext>
              </c:extLst>
            </c:dLbl>
            <c:dLbl>
              <c:idx val="3"/>
              <c:layout>
                <c:manualLayout>
                  <c:x val="2.3410875971426267E-2"/>
                  <c:y val="-1.86907299048898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65B-43C1-B0D2-8F206EC3B7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НДФЛ</c:v>
                </c:pt>
                <c:pt idx="1">
                  <c:v>Налог на имущество</c:v>
                </c:pt>
                <c:pt idx="2">
                  <c:v>Земельный налог</c:v>
                </c:pt>
                <c:pt idx="3">
                  <c:v>ЕСХН</c:v>
                </c:pt>
              </c:strCache>
            </c:strRef>
          </c:cat>
          <c:val>
            <c:numRef>
              <c:f>Лист1!$C$2:$C$5</c:f>
              <c:numCache>
                <c:formatCode>#,##0.00</c:formatCode>
                <c:ptCount val="4"/>
                <c:pt idx="0">
                  <c:v>39000.449999999997</c:v>
                </c:pt>
                <c:pt idx="1">
                  <c:v>15034.34</c:v>
                </c:pt>
                <c:pt idx="2">
                  <c:v>21422.799999999999</c:v>
                </c:pt>
                <c:pt idx="3" formatCode="General">
                  <c:v>294.99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D11-44B0-BAB4-74355A7DDC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5309184"/>
        <c:axId val="142743744"/>
        <c:axId val="0"/>
      </c:bar3DChart>
      <c:catAx>
        <c:axId val="145309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2743744"/>
        <c:crosses val="autoZero"/>
        <c:auto val="1"/>
        <c:lblAlgn val="ctr"/>
        <c:lblOffset val="100"/>
        <c:noMultiLvlLbl val="0"/>
      </c:catAx>
      <c:valAx>
        <c:axId val="142743744"/>
        <c:scaling>
          <c:orientation val="minMax"/>
        </c:scaling>
        <c:delete val="0"/>
        <c:axPos val="l"/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530918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1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использования имущества, </a:t>
            </a:r>
            <a:r>
              <a:rPr lang="ru-RU" sz="2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c:rich>
      </c:tx>
      <c:layout>
        <c:manualLayout>
          <c:xMode val="edge"/>
          <c:yMode val="edge"/>
          <c:x val="0.32123715300319089"/>
          <c:y val="3.7332060842440576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8974100169581037"/>
          <c:y val="0.10375210074495915"/>
          <c:w val="0.81025899830418957"/>
          <c:h val="0.6172707650606530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Лист1!$A$2:$A$8</c:f>
              <c:strCache>
                <c:ptCount val="7"/>
                <c:pt idx="0">
                  <c:v>Аренда земли</c:v>
                </c:pt>
                <c:pt idx="1">
                  <c:v>Плата за НТО</c:v>
                </c:pt>
                <c:pt idx="2">
                  <c:v>Аренда имущества</c:v>
                </c:pt>
                <c:pt idx="3">
                  <c:v>Плата за социальный найм</c:v>
                </c:pt>
                <c:pt idx="4">
                  <c:v>Доходы от прибыли МУП</c:v>
                </c:pt>
                <c:pt idx="5">
                  <c:v>Плата за сервитут</c:v>
                </c:pt>
                <c:pt idx="6">
                  <c:v>Прочие неналоговые доходы</c:v>
                </c:pt>
              </c:strCache>
            </c:strRef>
          </c:cat>
          <c:val>
            <c:numRef>
              <c:f>Лист1!$B$2:$B$8</c:f>
              <c:numCache>
                <c:formatCode>#,##0.00</c:formatCode>
                <c:ptCount val="7"/>
                <c:pt idx="0">
                  <c:v>7537.06</c:v>
                </c:pt>
                <c:pt idx="1">
                  <c:v>7266.67</c:v>
                </c:pt>
                <c:pt idx="2">
                  <c:v>227.59</c:v>
                </c:pt>
                <c:pt idx="3">
                  <c:v>370.16899999999998</c:v>
                </c:pt>
                <c:pt idx="4">
                  <c:v>4.2</c:v>
                </c:pt>
                <c:pt idx="5">
                  <c:v>0.88</c:v>
                </c:pt>
                <c:pt idx="6">
                  <c:v>1.1000000000000001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D11-44B0-BAB4-74355A7DDCE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Лист1!$A$2:$A$8</c:f>
              <c:strCache>
                <c:ptCount val="7"/>
                <c:pt idx="0">
                  <c:v>Аренда земли</c:v>
                </c:pt>
                <c:pt idx="1">
                  <c:v>Плата за НТО</c:v>
                </c:pt>
                <c:pt idx="2">
                  <c:v>Аренда имущества</c:v>
                </c:pt>
                <c:pt idx="3">
                  <c:v>Плата за социальный найм</c:v>
                </c:pt>
                <c:pt idx="4">
                  <c:v>Доходы от прибыли МУП</c:v>
                </c:pt>
                <c:pt idx="5">
                  <c:v>Плата за сервитут</c:v>
                </c:pt>
                <c:pt idx="6">
                  <c:v>Прочие неналоговые доходы</c:v>
                </c:pt>
              </c:strCache>
            </c:strRef>
          </c:cat>
          <c:val>
            <c:numRef>
              <c:f>Лист1!$C$2:$C$8</c:f>
              <c:numCache>
                <c:formatCode>#,##0.00</c:formatCode>
                <c:ptCount val="7"/>
                <c:pt idx="0">
                  <c:v>8892.1200000000008</c:v>
                </c:pt>
                <c:pt idx="1">
                  <c:v>7499.05</c:v>
                </c:pt>
                <c:pt idx="2">
                  <c:v>452.06</c:v>
                </c:pt>
                <c:pt idx="3">
                  <c:v>406.26900000000001</c:v>
                </c:pt>
                <c:pt idx="4">
                  <c:v>4.2</c:v>
                </c:pt>
                <c:pt idx="5">
                  <c:v>1.05</c:v>
                </c:pt>
                <c:pt idx="6" formatCode="0.00">
                  <c:v>1.1000000000000001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D11-44B0-BAB4-74355A7DDC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9279232"/>
        <c:axId val="146154624"/>
        <c:axId val="0"/>
      </c:bar3DChart>
      <c:catAx>
        <c:axId val="149279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6154624"/>
        <c:crosses val="autoZero"/>
        <c:auto val="1"/>
        <c:lblAlgn val="ctr"/>
        <c:lblOffset val="100"/>
        <c:noMultiLvlLbl val="0"/>
      </c:catAx>
      <c:valAx>
        <c:axId val="146154624"/>
        <c:scaling>
          <c:orientation val="minMax"/>
        </c:scaling>
        <c:delete val="0"/>
        <c:axPos val="l"/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927923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1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продажи земли материальных активов</a:t>
            </a:r>
            <a:r>
              <a:rPr lang="ru-RU" sz="2500" b="1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500" b="1" baseline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500" b="1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6780527107103791"/>
          <c:y val="8.2960135205423502E-3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7101874794526604"/>
          <c:y val="7.1108526041383249E-2"/>
          <c:w val="0.7164771918154168"/>
          <c:h val="0.7398455871456551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Лист1!$A$2:$A$3</c:f>
              <c:strCache>
                <c:ptCount val="2"/>
                <c:pt idx="0">
                  <c:v>Доходы от продажи земли</c:v>
                </c:pt>
                <c:pt idx="1">
                  <c:v>Плата за увеличение площади з/уч.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24415.33</c:v>
                </c:pt>
                <c:pt idx="1">
                  <c:v>11286.52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D11-44B0-BAB4-74355A7DDCE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Лист1!$A$2:$A$3</c:f>
              <c:strCache>
                <c:ptCount val="2"/>
                <c:pt idx="0">
                  <c:v>Доходы от продажи земли</c:v>
                </c:pt>
                <c:pt idx="1">
                  <c:v>Плата за увеличение площади з/уч.</c:v>
                </c:pt>
              </c:strCache>
            </c:strRef>
          </c:cat>
          <c:val>
            <c:numRef>
              <c:f>Лист1!$C$2:$C$3</c:f>
              <c:numCache>
                <c:formatCode>#,##0.00</c:formatCode>
                <c:ptCount val="2"/>
                <c:pt idx="0">
                  <c:v>25798.799999999999</c:v>
                </c:pt>
                <c:pt idx="1">
                  <c:v>18426.82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D11-44B0-BAB4-74355A7DDC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9017088"/>
        <c:axId val="146157504"/>
        <c:axId val="0"/>
      </c:bar3DChart>
      <c:catAx>
        <c:axId val="149017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6157504"/>
        <c:crosses val="autoZero"/>
        <c:auto val="1"/>
        <c:lblAlgn val="ctr"/>
        <c:lblOffset val="100"/>
        <c:noMultiLvlLbl val="0"/>
      </c:catAx>
      <c:valAx>
        <c:axId val="146157504"/>
        <c:scaling>
          <c:orientation val="minMax"/>
        </c:scaling>
        <c:delete val="0"/>
        <c:axPos val="l"/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901708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50" b="1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Штрафы,</a:t>
            </a:r>
            <a:r>
              <a:rPr lang="ru-RU" sz="2500" b="1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санкции, возмещение ущерба, </a:t>
            </a:r>
            <a:r>
              <a:rPr lang="ru-RU" sz="2500" b="1" baseline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500" b="1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5712359348044661"/>
          <c:y val="3.7381459809779714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Лист1!$A$2</c:f>
              <c:strCache>
                <c:ptCount val="1"/>
                <c:pt idx="0">
                  <c:v>Штрафы, санкции, возмещение ущерба</c:v>
                </c:pt>
              </c:strCache>
            </c:strRef>
          </c:cat>
          <c:val>
            <c:numRef>
              <c:f>Лист1!$B$2</c:f>
              <c:numCache>
                <c:formatCode>#,##0.00</c:formatCode>
                <c:ptCount val="1"/>
                <c:pt idx="0">
                  <c:v>204.39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D11-44B0-BAB4-74355A7DDCE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Лист1!$A$2</c:f>
              <c:strCache>
                <c:ptCount val="1"/>
                <c:pt idx="0">
                  <c:v>Штрафы, санкции, возмещение ущерба</c:v>
                </c:pt>
              </c:strCache>
            </c:strRef>
          </c:cat>
          <c:val>
            <c:numRef>
              <c:f>Лист1!$C$2</c:f>
              <c:numCache>
                <c:formatCode>#,##0.00</c:formatCode>
                <c:ptCount val="1"/>
                <c:pt idx="0">
                  <c:v>956.09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D11-44B0-BAB4-74355A7DDC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9018624"/>
        <c:axId val="146160384"/>
        <c:axId val="0"/>
      </c:bar3DChart>
      <c:catAx>
        <c:axId val="149018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6160384"/>
        <c:crosses val="autoZero"/>
        <c:auto val="1"/>
        <c:lblAlgn val="ctr"/>
        <c:lblOffset val="100"/>
        <c:noMultiLvlLbl val="0"/>
      </c:catAx>
      <c:valAx>
        <c:axId val="146160384"/>
        <c:scaling>
          <c:orientation val="minMax"/>
        </c:scaling>
        <c:delete val="0"/>
        <c:axPos val="l"/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901862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1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  <a:r>
              <a:rPr lang="ru-RU" sz="2500" b="1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других</a:t>
            </a:r>
            <a:r>
              <a:rPr lang="ru-RU" sz="2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бюджетов бюджетной системы РФ, </a:t>
            </a:r>
            <a:r>
              <a:rPr lang="ru-RU" sz="2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c:rich>
      </c:tx>
      <c:layout>
        <c:manualLayout>
          <c:xMode val="edge"/>
          <c:yMode val="edge"/>
          <c:x val="0.13971320303818385"/>
          <c:y val="8.2960135205423502E-3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5164192542428104"/>
          <c:y val="7.8106803988553464E-2"/>
          <c:w val="0.81025899830418957"/>
          <c:h val="0.6172707650606530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Доходы от возврата остатков субсидий в бюджет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1720.25</c:v>
                </c:pt>
                <c:pt idx="1">
                  <c:v>33981.46</c:v>
                </c:pt>
                <c:pt idx="2">
                  <c:v>828.35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D11-44B0-BAB4-74355A7DDCE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Доходы от возврата остатков субсидий в бюджет</c:v>
                </c:pt>
              </c:strCache>
            </c:strRef>
          </c:cat>
          <c:val>
            <c:numRef>
              <c:f>Лист1!$C$2:$C$5</c:f>
              <c:numCache>
                <c:formatCode>#,##0.00</c:formatCode>
                <c:ptCount val="4"/>
                <c:pt idx="0">
                  <c:v>14012.25</c:v>
                </c:pt>
                <c:pt idx="1">
                  <c:v>33936.78</c:v>
                </c:pt>
                <c:pt idx="2">
                  <c:v>828.35</c:v>
                </c:pt>
                <c:pt idx="3">
                  <c:v>37.380000000000003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D11-44B0-BAB4-74355A7DDC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9131264"/>
        <c:axId val="149309120"/>
        <c:axId val="0"/>
      </c:bar3DChart>
      <c:catAx>
        <c:axId val="149131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9309120"/>
        <c:crosses val="autoZero"/>
        <c:auto val="1"/>
        <c:lblAlgn val="ctr"/>
        <c:lblOffset val="100"/>
        <c:noMultiLvlLbl val="0"/>
      </c:catAx>
      <c:valAx>
        <c:axId val="149309120"/>
        <c:scaling>
          <c:orientation val="minMax"/>
        </c:scaling>
        <c:delete val="0"/>
        <c:axPos val="l"/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913126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1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с 2021-2025 годы </a:t>
            </a:r>
            <a:r>
              <a:rPr lang="ru-RU" sz="2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 sz="2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5712359348044661"/>
          <c:y val="3.7381459809779714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4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  <c:pt idx="3">
                  <c:v>Всего доходов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75752.58</c:v>
                </c:pt>
                <c:pt idx="1">
                  <c:v>62437.55</c:v>
                </c:pt>
                <c:pt idx="2">
                  <c:v>48814.76</c:v>
                </c:pt>
                <c:pt idx="3">
                  <c:v>187004.9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D11-44B0-BAB4-74355A7DDCE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4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  <c:pt idx="3">
                  <c:v>Всего доходов</c:v>
                </c:pt>
              </c:strCache>
            </c:strRef>
          </c:cat>
          <c:val>
            <c:numRef>
              <c:f>Лист1!$C$2:$C$5</c:f>
              <c:numCache>
                <c:formatCode>#,##0.00</c:formatCode>
                <c:ptCount val="4"/>
                <c:pt idx="0">
                  <c:v>64744</c:v>
                </c:pt>
                <c:pt idx="1">
                  <c:v>32548.6</c:v>
                </c:pt>
                <c:pt idx="2">
                  <c:v>29660</c:v>
                </c:pt>
                <c:pt idx="3">
                  <c:v>126952.6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D11-44B0-BAB4-74355A7DDCE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  <c:pt idx="3">
                  <c:v>Всего доходов</c:v>
                </c:pt>
              </c:strCache>
            </c:strRef>
          </c:cat>
          <c:val>
            <c:numRef>
              <c:f>Лист1!$D$2:$D$5</c:f>
              <c:numCache>
                <c:formatCode>#,##0.00</c:formatCode>
                <c:ptCount val="4"/>
                <c:pt idx="0">
                  <c:v>90622.5</c:v>
                </c:pt>
                <c:pt idx="1">
                  <c:v>23672</c:v>
                </c:pt>
                <c:pt idx="2">
                  <c:v>69977</c:v>
                </c:pt>
                <c:pt idx="3">
                  <c:v>184271.6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F71-4E4D-BA9B-C2C6B3386A8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  <c:pt idx="3">
                  <c:v>Всего доходов</c:v>
                </c:pt>
              </c:strCache>
            </c:strRef>
          </c:cat>
          <c:val>
            <c:numRef>
              <c:f>Лист1!$E$2:$E$5</c:f>
              <c:numCache>
                <c:formatCode>#,##0.00</c:formatCode>
                <c:ptCount val="4"/>
                <c:pt idx="0">
                  <c:v>56903.3</c:v>
                </c:pt>
                <c:pt idx="1">
                  <c:v>33376.9</c:v>
                </c:pt>
                <c:pt idx="2">
                  <c:v>69246.7</c:v>
                </c:pt>
                <c:pt idx="3">
                  <c:v>159527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F71-4E4D-BA9B-C2C6B3386A87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  <c:pt idx="3">
                  <c:v>Всего доходов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42947.199999999997</c:v>
                </c:pt>
                <c:pt idx="1">
                  <c:v>17555.900000000001</c:v>
                </c:pt>
                <c:pt idx="2">
                  <c:v>16678.7</c:v>
                </c:pt>
                <c:pt idx="3" formatCode="#,##0.00">
                  <c:v>77198.2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CCA-443B-AEBF-C69EAB255D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9134336"/>
        <c:axId val="149312576"/>
        <c:axId val="0"/>
      </c:bar3DChart>
      <c:catAx>
        <c:axId val="149134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9312576"/>
        <c:crosses val="autoZero"/>
        <c:auto val="1"/>
        <c:lblAlgn val="ctr"/>
        <c:lblOffset val="100"/>
        <c:noMultiLvlLbl val="0"/>
      </c:catAx>
      <c:valAx>
        <c:axId val="149312576"/>
        <c:scaling>
          <c:orientation val="minMax"/>
        </c:scaling>
        <c:delete val="0"/>
        <c:axPos val="l"/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913433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500" b="1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НА 2025 год (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</a:p>
        </c:rich>
      </c:tx>
      <c:layout>
        <c:manualLayout>
          <c:xMode val="edge"/>
          <c:yMode val="edge"/>
          <c:x val="0.22148382343257675"/>
          <c:y val="3.1296179423396839E-2"/>
        </c:manualLayout>
      </c:layout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051716061201391"/>
          <c:y val="0.18922576552281078"/>
          <c:w val="0.874004074982905"/>
          <c:h val="0.7300827760323719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Наименование</c:v>
                </c:pt>
              </c:strCache>
            </c:strRef>
          </c:tx>
          <c:invertIfNegative val="0"/>
          <c:dPt>
            <c:idx val="0"/>
            <c:invertIfNegative val="0"/>
            <c:bubble3D val="0"/>
            <c:explosion val="3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D41-46F1-895E-1C17AADA965F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BD41-46F1-895E-1C17AADA965F}"/>
              </c:ext>
            </c:extLst>
          </c:dPt>
          <c:dLbls>
            <c:dLbl>
              <c:idx val="0"/>
              <c:layout>
                <c:manualLayout>
                  <c:x val="1.0454537305776971E-2"/>
                  <c:y val="-5.70301416522940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D41-46F1-895E-1C17AADA965F}"/>
                </c:ext>
              </c:extLst>
            </c:dLbl>
            <c:dLbl>
              <c:idx val="1"/>
              <c:layout>
                <c:manualLayout>
                  <c:x val="2.5401622486435144E-2"/>
                  <c:y val="-6.2979562258254337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137 298,69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BD41-46F1-895E-1C17AADA965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 2025 год              (177 627,19 тыс.руб)</c:v>
                </c:pt>
                <c:pt idx="1">
                  <c:v>План 2024 год              (137 298,69 тыс.руб)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177582.51</c:v>
                </c:pt>
                <c:pt idx="1">
                  <c:v>137298.69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D41-46F1-895E-1C17AADA96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box"/>
        <c:axId val="149470208"/>
        <c:axId val="149314880"/>
        <c:axId val="0"/>
      </c:bar3DChart>
      <c:catAx>
        <c:axId val="1494702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b="1" i="0" baseline="0">
                <a:latin typeface="+mj-lt"/>
              </a:defRPr>
            </a:pPr>
            <a:endParaRPr lang="ru-RU"/>
          </a:p>
        </c:txPr>
        <c:crossAx val="149314880"/>
        <c:crosses val="autoZero"/>
        <c:auto val="1"/>
        <c:lblAlgn val="ctr"/>
        <c:lblOffset val="100"/>
        <c:noMultiLvlLbl val="0"/>
      </c:catAx>
      <c:valAx>
        <c:axId val="149314880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149470208"/>
        <c:crosses val="autoZero"/>
        <c:crossBetween val="between"/>
      </c:valAx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drawing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drawing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drawing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drawing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0.06724</cdr:x>
      <cdr:y>0.15599</cdr:y>
    </cdr:to>
    <cdr:pic>
      <cdr:nvPicPr>
        <cdr:cNvPr id="2" name="Рисунок 1">
          <a:extLst xmlns:a="http://schemas.openxmlformats.org/drawingml/2006/main">
            <a:ext uri="{FF2B5EF4-FFF2-40B4-BE49-F238E27FC236}">
              <a16:creationId xmlns:a16="http://schemas.microsoft.com/office/drawing/2014/main" xmlns="" id="{84C5FFCD-3699-448D-B7C0-37CF81679A59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-341666" y="-261257"/>
          <a:ext cx="787299" cy="950349"/>
        </a:xfrm>
        <a:prstGeom xmlns:a="http://schemas.openxmlformats.org/drawingml/2006/main" prst="rect">
          <a:avLst/>
        </a:prstGeom>
      </cdr:spPr>
    </cdr:pic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</cdr:x>
      <cdr:y>0.00414</cdr:y>
    </cdr:from>
    <cdr:to>
      <cdr:x>0.08574</cdr:x>
      <cdr:y>0.16201</cdr:y>
    </cdr:to>
    <cdr:pic>
      <cdr:nvPicPr>
        <cdr:cNvPr id="2" name="Рисунок 1">
          <a:extLst xmlns:a="http://schemas.openxmlformats.org/drawingml/2006/main">
            <a:ext uri="{FF2B5EF4-FFF2-40B4-BE49-F238E27FC236}">
              <a16:creationId xmlns:a16="http://schemas.microsoft.com/office/drawing/2014/main" xmlns="" id="{B53C2F57-DF67-47B2-AE55-ECDF067034F7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-698500" y="24926"/>
          <a:ext cx="787299" cy="950349"/>
        </a:xfrm>
        <a:prstGeom xmlns:a="http://schemas.openxmlformats.org/drawingml/2006/main" prst="rect">
          <a:avLst/>
        </a:prstGeom>
      </cdr:spPr>
    </cdr:pic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0.00025</cdr:x>
      <cdr:y>0.00145</cdr:y>
    </cdr:from>
    <cdr:to>
      <cdr:x>0.086</cdr:x>
      <cdr:y>0.15932</cdr:y>
    </cdr:to>
    <cdr:pic>
      <cdr:nvPicPr>
        <cdr:cNvPr id="2" name="Рисунок 1">
          <a:extLst xmlns:a="http://schemas.openxmlformats.org/drawingml/2006/main">
            <a:ext uri="{FF2B5EF4-FFF2-40B4-BE49-F238E27FC236}">
              <a16:creationId xmlns:a16="http://schemas.microsoft.com/office/drawing/2014/main" xmlns="" id="{62427632-D476-4ED7-8ABD-1A996E8C890A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2333" y="8742"/>
          <a:ext cx="787299" cy="950349"/>
        </a:xfrm>
        <a:prstGeom xmlns:a="http://schemas.openxmlformats.org/drawingml/2006/main" prst="rect">
          <a:avLst/>
        </a:prstGeom>
      </cdr:spPr>
    </cdr:pic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0.08574</cdr:x>
      <cdr:y>0.15787</cdr:y>
    </cdr:to>
    <cdr:pic>
      <cdr:nvPicPr>
        <cdr:cNvPr id="2" name="Рисунок 1">
          <a:extLst xmlns:a="http://schemas.openxmlformats.org/drawingml/2006/main">
            <a:ext uri="{FF2B5EF4-FFF2-40B4-BE49-F238E27FC236}">
              <a16:creationId xmlns:a16="http://schemas.microsoft.com/office/drawing/2014/main" xmlns="" id="{661D649F-0031-41F4-AF7B-6E75333652C1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-698500" y="-330200"/>
          <a:ext cx="787299" cy="950349"/>
        </a:xfrm>
        <a:prstGeom xmlns:a="http://schemas.openxmlformats.org/drawingml/2006/main" prst="rect">
          <a:avLst/>
        </a:prstGeom>
      </cdr:spPr>
    </cdr:pic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0.0029</cdr:x>
      <cdr:y>0</cdr:y>
    </cdr:from>
    <cdr:to>
      <cdr:x>0.08864</cdr:x>
      <cdr:y>0.15787</cdr:y>
    </cdr:to>
    <cdr:pic>
      <cdr:nvPicPr>
        <cdr:cNvPr id="2" name="Рисунок 1">
          <a:extLst xmlns:a="http://schemas.openxmlformats.org/drawingml/2006/main">
            <a:ext uri="{FF2B5EF4-FFF2-40B4-BE49-F238E27FC236}">
              <a16:creationId xmlns:a16="http://schemas.microsoft.com/office/drawing/2014/main" xmlns="" id="{B018356A-14E5-41AE-AC34-B776C2BC558C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26609" y="-330200"/>
          <a:ext cx="787299" cy="950349"/>
        </a:xfrm>
        <a:prstGeom xmlns:a="http://schemas.openxmlformats.org/drawingml/2006/main" prst="rect">
          <a:avLst/>
        </a:prstGeom>
      </cdr:spPr>
    </cdr:pic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0.00202</cdr:x>
      <cdr:y>0.0028</cdr:y>
    </cdr:from>
    <cdr:to>
      <cdr:x>0.08776</cdr:x>
      <cdr:y>0.16067</cdr:y>
    </cdr:to>
    <cdr:pic>
      <cdr:nvPicPr>
        <cdr:cNvPr id="2" name="Рисунок 1">
          <a:extLst xmlns:a="http://schemas.openxmlformats.org/drawingml/2006/main">
            <a:ext uri="{FF2B5EF4-FFF2-40B4-BE49-F238E27FC236}">
              <a16:creationId xmlns:a16="http://schemas.microsoft.com/office/drawing/2014/main" xmlns="" id="{212B8D2A-2D26-499E-8C24-873B0E0706E1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18517" y="16835"/>
          <a:ext cx="787299" cy="950349"/>
        </a:xfrm>
        <a:prstGeom xmlns:a="http://schemas.openxmlformats.org/drawingml/2006/main" prst="rect">
          <a:avLst/>
        </a:prstGeom>
      </cdr:spPr>
    </cdr:pic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0.00202</cdr:x>
      <cdr:y>0.0028</cdr:y>
    </cdr:from>
    <cdr:to>
      <cdr:x>0.08776</cdr:x>
      <cdr:y>0.16067</cdr:y>
    </cdr:to>
    <cdr:pic>
      <cdr:nvPicPr>
        <cdr:cNvPr id="2" name="Рисунок 1">
          <a:extLst xmlns:a="http://schemas.openxmlformats.org/drawingml/2006/main">
            <a:ext uri="{FF2B5EF4-FFF2-40B4-BE49-F238E27FC236}">
              <a16:creationId xmlns:a16="http://schemas.microsoft.com/office/drawing/2014/main" xmlns="" id="{E728F046-80AC-4081-BE23-25A698EC1024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18517" y="16835"/>
          <a:ext cx="787299" cy="950349"/>
        </a:xfrm>
        <a:prstGeom xmlns:a="http://schemas.openxmlformats.org/drawingml/2006/main" prst="rect">
          <a:avLst/>
        </a:prstGeom>
      </cdr:spPr>
    </cdr:pic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0.00114</cdr:x>
      <cdr:y>0</cdr:y>
    </cdr:from>
    <cdr:to>
      <cdr:x>0.08688</cdr:x>
      <cdr:y>0.15787</cdr:y>
    </cdr:to>
    <cdr:pic>
      <cdr:nvPicPr>
        <cdr:cNvPr id="2" name="Рисунок 1">
          <a:extLst xmlns:a="http://schemas.openxmlformats.org/drawingml/2006/main">
            <a:ext uri="{FF2B5EF4-FFF2-40B4-BE49-F238E27FC236}">
              <a16:creationId xmlns:a16="http://schemas.microsoft.com/office/drawing/2014/main" xmlns="" id="{3E21A07D-2C33-41CD-82DA-015F1950AB20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10425" y="-330200"/>
          <a:ext cx="787299" cy="950349"/>
        </a:xfrm>
        <a:prstGeom xmlns:a="http://schemas.openxmlformats.org/drawingml/2006/main" prst="rect">
          <a:avLst/>
        </a:prstGeom>
      </cdr:spPr>
    </cdr:pic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0.08574</cdr:x>
      <cdr:y>0.15787</cdr:y>
    </cdr:to>
    <cdr:pic>
      <cdr:nvPicPr>
        <cdr:cNvPr id="2" name="Рисунок 1">
          <a:extLst xmlns:a="http://schemas.openxmlformats.org/drawingml/2006/main">
            <a:ext uri="{FF2B5EF4-FFF2-40B4-BE49-F238E27FC236}">
              <a16:creationId xmlns:a16="http://schemas.microsoft.com/office/drawing/2014/main" xmlns="" id="{B1D007A7-3B1D-4FC7-B618-8CBF7FA979CF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-698500" y="-330200"/>
          <a:ext cx="787299" cy="950349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0.00139</cdr:x>
      <cdr:y>0</cdr:y>
    </cdr:from>
    <cdr:to>
      <cdr:x>0.07114</cdr:x>
      <cdr:y>0.16038</cdr:y>
    </cdr:to>
    <cdr:pic>
      <cdr:nvPicPr>
        <cdr:cNvPr id="2" name="Рисунок 1">
          <a:extLst xmlns:a="http://schemas.openxmlformats.org/drawingml/2006/main">
            <a:ext uri="{FF2B5EF4-FFF2-40B4-BE49-F238E27FC236}">
              <a16:creationId xmlns:a16="http://schemas.microsoft.com/office/drawing/2014/main" xmlns="" id="{876D281D-15C2-464B-A2A1-7A8E30D6E05F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16184" y="-242762"/>
          <a:ext cx="812880" cy="979504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0.00241</cdr:x>
      <cdr:y>0.00951</cdr:y>
    </cdr:from>
    <cdr:to>
      <cdr:x>0.07382</cdr:x>
      <cdr:y>0.16729</cdr:y>
    </cdr:to>
    <cdr:pic>
      <cdr:nvPicPr>
        <cdr:cNvPr id="2" name="Рисунок 1">
          <a:extLst xmlns:a="http://schemas.openxmlformats.org/drawingml/2006/main">
            <a:ext uri="{FF2B5EF4-FFF2-40B4-BE49-F238E27FC236}">
              <a16:creationId xmlns:a16="http://schemas.microsoft.com/office/drawing/2014/main" xmlns="" id="{3FB6CB00-8551-464A-BF23-3E91325CEA6C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26610" y="57295"/>
          <a:ext cx="787299" cy="950349"/>
        </a:xfrm>
        <a:prstGeom xmlns:a="http://schemas.openxmlformats.org/drawingml/2006/main" prst="rect">
          <a:avLst/>
        </a:prstGeom>
      </cdr:spPr>
    </cdr:pic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0.00114</cdr:x>
      <cdr:y>0</cdr:y>
    </cdr:from>
    <cdr:to>
      <cdr:x>0.08688</cdr:x>
      <cdr:y>0.15787</cdr:y>
    </cdr:to>
    <cdr:pic>
      <cdr:nvPicPr>
        <cdr:cNvPr id="2" name="Рисунок 1">
          <a:extLst xmlns:a="http://schemas.openxmlformats.org/drawingml/2006/main">
            <a:ext uri="{FF2B5EF4-FFF2-40B4-BE49-F238E27FC236}">
              <a16:creationId xmlns:a16="http://schemas.microsoft.com/office/drawing/2014/main" xmlns="" id="{027BB91D-0E4C-4EA8-9E95-0ABD4A79F0E4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10425" y="-330200"/>
          <a:ext cx="787299" cy="950349"/>
        </a:xfrm>
        <a:prstGeom xmlns:a="http://schemas.openxmlformats.org/drawingml/2006/main" prst="rect">
          <a:avLst/>
        </a:prstGeom>
      </cdr:spPr>
    </cdr:pic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0.00311</cdr:x>
      <cdr:y>0</cdr:y>
    </cdr:from>
    <cdr:to>
      <cdr:x>0.07357</cdr:x>
      <cdr:y>0.16262</cdr:y>
    </cdr:to>
    <cdr:pic>
      <cdr:nvPicPr>
        <cdr:cNvPr id="2" name="Рисунок 1">
          <a:extLst xmlns:a="http://schemas.openxmlformats.org/drawingml/2006/main">
            <a:ext uri="{FF2B5EF4-FFF2-40B4-BE49-F238E27FC236}">
              <a16:creationId xmlns:a16="http://schemas.microsoft.com/office/drawing/2014/main" xmlns="" id="{E1F72C5F-2309-470F-828E-CF8F52A9D984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34701" y="-506186"/>
          <a:ext cx="787299" cy="950349"/>
        </a:xfrm>
        <a:prstGeom xmlns:a="http://schemas.openxmlformats.org/drawingml/2006/main" prst="rect">
          <a:avLst/>
        </a:prstGeom>
      </cdr:spPr>
    </cdr:pic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0.08574</cdr:x>
      <cdr:y>0.15787</cdr:y>
    </cdr:to>
    <cdr:pic>
      <cdr:nvPicPr>
        <cdr:cNvPr id="2" name="Рисунок 1">
          <a:extLst xmlns:a="http://schemas.openxmlformats.org/drawingml/2006/main">
            <a:ext uri="{FF2B5EF4-FFF2-40B4-BE49-F238E27FC236}">
              <a16:creationId xmlns:a16="http://schemas.microsoft.com/office/drawing/2014/main" xmlns="" id="{83221775-56AC-41D3-8E63-B26F6382926C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-698500" y="-330200"/>
          <a:ext cx="787299" cy="950349"/>
        </a:xfrm>
        <a:prstGeom xmlns:a="http://schemas.openxmlformats.org/drawingml/2006/main" prst="rect">
          <a:avLst/>
        </a:prstGeom>
      </cdr:spPr>
    </cdr:pic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0.00114</cdr:x>
      <cdr:y>0</cdr:y>
    </cdr:from>
    <cdr:to>
      <cdr:x>0.08688</cdr:x>
      <cdr:y>0.15787</cdr:y>
    </cdr:to>
    <cdr:pic>
      <cdr:nvPicPr>
        <cdr:cNvPr id="2" name="Рисунок 1">
          <a:extLst xmlns:a="http://schemas.openxmlformats.org/drawingml/2006/main">
            <a:ext uri="{FF2B5EF4-FFF2-40B4-BE49-F238E27FC236}">
              <a16:creationId xmlns:a16="http://schemas.microsoft.com/office/drawing/2014/main" xmlns="" id="{7586EE98-A1CD-4F58-8188-3F60D74639DD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10425" y="-330200"/>
          <a:ext cx="787299" cy="950349"/>
        </a:xfrm>
        <a:prstGeom xmlns:a="http://schemas.openxmlformats.org/drawingml/2006/main" prst="rect">
          <a:avLst/>
        </a:prstGeom>
      </cdr:spPr>
    </cdr:pic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0.08574</cdr:x>
      <cdr:y>0.15787</cdr:y>
    </cdr:to>
    <cdr:pic>
      <cdr:nvPicPr>
        <cdr:cNvPr id="2" name="Рисунок 1">
          <a:extLst xmlns:a="http://schemas.openxmlformats.org/drawingml/2006/main">
            <a:ext uri="{FF2B5EF4-FFF2-40B4-BE49-F238E27FC236}">
              <a16:creationId xmlns:a16="http://schemas.microsoft.com/office/drawing/2014/main" xmlns="" id="{19EDA5E4-F963-4810-9776-005A5E4801FC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-698500" y="-330200"/>
          <a:ext cx="787299" cy="950349"/>
        </a:xfrm>
        <a:prstGeom xmlns:a="http://schemas.openxmlformats.org/drawingml/2006/main" prst="rect">
          <a:avLst/>
        </a:prstGeom>
      </cdr:spPr>
    </cdr:pic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0.06724</cdr:x>
      <cdr:y>0.15599</cdr:y>
    </cdr:to>
    <cdr:pic>
      <cdr:nvPicPr>
        <cdr:cNvPr id="2" name="Рисунок 1">
          <a:extLst xmlns:a="http://schemas.openxmlformats.org/drawingml/2006/main">
            <a:ext uri="{FF2B5EF4-FFF2-40B4-BE49-F238E27FC236}">
              <a16:creationId xmlns:a16="http://schemas.microsoft.com/office/drawing/2014/main" xmlns="" id="{45446B12-A86C-44EB-A540-313E9597D206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-341666" y="-261257"/>
          <a:ext cx="787299" cy="950349"/>
        </a:xfrm>
        <a:prstGeom xmlns:a="http://schemas.openxmlformats.org/drawingml/2006/main" prst="rect">
          <a:avLst/>
        </a:prstGeom>
      </cdr:spPr>
    </cdr:pic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06404" y="329189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8132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4/27/2026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4/27/2026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533409"/>
            <a:ext cx="2641600" cy="5257799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11200" y="533407"/>
            <a:ext cx="7924800" cy="525780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4/27/2026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4/27/2026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406404" y="329189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8132" y="434167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4/27/2026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4/27/2026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4/27/2026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4/27/2026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404" y="329189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4/27/2026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4/27/2026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06404" y="329189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8534404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4/27/2026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404" y="329189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8132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5035104" y="6111880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1BEF0D-F0BB-DE4B-95CE-6DB70DBA9567}" type="datetimeFigureOut">
              <a:rPr lang="en-US" smtClean="0"/>
              <a:pPr/>
              <a:t>4/27/2026</a:t>
            </a:fld>
            <a:endParaRPr lang="en-US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8083104" y="6111880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1131104" y="6111880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dobroe-crimea.ru/: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2FA6E91-7409-462A-A8B0-0BEE07C7C9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8071" y="4343400"/>
            <a:ext cx="9141424" cy="9321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0000">
                      <a:schemeClr val="accent2">
                        <a:lumMod val="20000"/>
                        <a:lumOff val="80000"/>
                      </a:schemeClr>
                    </a:gs>
                    <a:gs pos="100000">
                      <a:srgbClr val="FFFFFF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Impact" panose="020B0806030902050204" pitchFamily="34" charset="0"/>
              </a:rPr>
              <a:t>об исполнении бюджета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Impact" panose="020B0806030902050204" pitchFamily="34" charset="0"/>
              </a:rPr>
              <a:t> </a:t>
            </a:r>
            <a:r>
              <a:rPr lang="ru-RU" sz="6600" dirty="0">
                <a:solidFill>
                  <a:schemeClr val="accent2">
                    <a:lumMod val="50000"/>
                  </a:schemeClr>
                </a:solidFill>
                <a:latin typeface="Impact" panose="020B0806030902050204" pitchFamily="34" charset="0"/>
              </a:rPr>
              <a:t/>
            </a:r>
            <a:br>
              <a:rPr lang="ru-RU" sz="6600" dirty="0">
                <a:solidFill>
                  <a:schemeClr val="accent2">
                    <a:lumMod val="50000"/>
                  </a:schemeClr>
                </a:solidFill>
                <a:latin typeface="Impact" panose="020B0806030902050204" pitchFamily="34" charset="0"/>
              </a:rPr>
            </a:br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krobat" panose="00000600000000000000" pitchFamily="50" charset="-52"/>
              </a:rPr>
              <a:t>Добровского сельского поселения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за 2025 год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Akrobat" panose="00000600000000000000" pitchFamily="50" charset="-52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36CC56D8-A58B-4CAA-9B08-9B717A80E152}"/>
              </a:ext>
            </a:extLst>
          </p:cNvPr>
          <p:cNvSpPr txBox="1">
            <a:spLocks/>
          </p:cNvSpPr>
          <p:nvPr/>
        </p:nvSpPr>
        <p:spPr>
          <a:xfrm>
            <a:off x="3619465" y="3228774"/>
            <a:ext cx="2847171" cy="4855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6600" b="1" dirty="0">
                <a:ln w="6600">
                  <a:solidFill>
                    <a:schemeClr val="accent2"/>
                  </a:solidFill>
                  <a:prstDash val="solid"/>
                </a:ln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0000">
                      <a:schemeClr val="accent2">
                        <a:lumMod val="20000"/>
                        <a:lumOff val="80000"/>
                      </a:schemeClr>
                    </a:gs>
                    <a:gs pos="100000">
                      <a:srgbClr val="FFFFFF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Impact" panose="020B0806030902050204" pitchFamily="34" charset="0"/>
              </a:rPr>
              <a:t>ОТЧЕТ </a:t>
            </a:r>
            <a:br>
              <a:rPr lang="ru-RU" sz="6600" b="1" dirty="0">
                <a:ln w="6600">
                  <a:solidFill>
                    <a:schemeClr val="accent2"/>
                  </a:solidFill>
                  <a:prstDash val="solid"/>
                </a:ln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0000">
                      <a:schemeClr val="accent2">
                        <a:lumMod val="20000"/>
                        <a:lumOff val="80000"/>
                      </a:schemeClr>
                    </a:gs>
                    <a:gs pos="100000">
                      <a:srgbClr val="FFFFFF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>
                  <a:outerShdw dist="38100" dir="2700000" algn="tl" rotWithShape="0">
                    <a:schemeClr val="accent2"/>
                  </a:outerShdw>
                </a:effectLst>
                <a:latin typeface="Impact" panose="020B0806030902050204" pitchFamily="34" charset="0"/>
              </a:rPr>
            </a:br>
            <a:endParaRPr lang="ru-RU" dirty="0">
              <a:solidFill>
                <a:schemeClr val="accent2">
                  <a:lumMod val="50000"/>
                </a:schemeClr>
              </a:solidFill>
              <a:latin typeface="Akrobat" panose="00000600000000000000" pitchFamily="50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89" y="313996"/>
            <a:ext cx="787299" cy="950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795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xmlns="" id="{246499D5-3B5A-4FF0-B78B-DD086A3F97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9524257"/>
              </p:ext>
            </p:extLst>
          </p:nvPr>
        </p:nvGraphicFramePr>
        <p:xfrm>
          <a:off x="601786" y="429846"/>
          <a:ext cx="10456983" cy="5904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52432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xmlns="" id="{246499D5-3B5A-4FF0-B78B-DD086A3F97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4260859"/>
              </p:ext>
            </p:extLst>
          </p:nvPr>
        </p:nvGraphicFramePr>
        <p:xfrm>
          <a:off x="331776" y="226581"/>
          <a:ext cx="11539097" cy="6123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04578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xmlns="" id="{246499D5-3B5A-4FF0-B78B-DD086A3F97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5140915"/>
              </p:ext>
            </p:extLst>
          </p:nvPr>
        </p:nvGraphicFramePr>
        <p:xfrm>
          <a:off x="906585" y="484554"/>
          <a:ext cx="10480430" cy="5369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85959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xmlns="" id="{246499D5-3B5A-4FF0-B78B-DD086A3F97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5850110"/>
              </p:ext>
            </p:extLst>
          </p:nvPr>
        </p:nvGraphicFramePr>
        <p:xfrm>
          <a:off x="739987" y="308224"/>
          <a:ext cx="11000256" cy="6123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55758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xmlns="" id="{246499D5-3B5A-4FF0-B78B-DD086A3F97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9925219"/>
              </p:ext>
            </p:extLst>
          </p:nvPr>
        </p:nvGraphicFramePr>
        <p:xfrm>
          <a:off x="906585" y="484554"/>
          <a:ext cx="10480430" cy="5369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811029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xmlns="" id="{CC19D490-60EE-4CE1-8973-FFA446D096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1066205"/>
              </p:ext>
            </p:extLst>
          </p:nvPr>
        </p:nvGraphicFramePr>
        <p:xfrm>
          <a:off x="341668" y="261261"/>
          <a:ext cx="11708819" cy="6092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760764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xmlns="" id="{246499D5-3B5A-4FF0-B78B-DD086A3F97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5479098"/>
              </p:ext>
            </p:extLst>
          </p:nvPr>
        </p:nvGraphicFramePr>
        <p:xfrm>
          <a:off x="176723" y="65314"/>
          <a:ext cx="11868319" cy="6792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893138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xmlns="" id="{246499D5-3B5A-4FF0-B78B-DD086A3F97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9393886"/>
              </p:ext>
            </p:extLst>
          </p:nvPr>
        </p:nvGraphicFramePr>
        <p:xfrm>
          <a:off x="331773" y="250857"/>
          <a:ext cx="9548827" cy="6099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194379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xmlns="" id="{246499D5-3B5A-4FF0-B78B-DD086A3F97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0414648"/>
              </p:ext>
            </p:extLst>
          </p:nvPr>
        </p:nvGraphicFramePr>
        <p:xfrm>
          <a:off x="331773" y="258949"/>
          <a:ext cx="9548827" cy="6091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732332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xmlns="" id="{246499D5-3B5A-4FF0-B78B-DD086A3F97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0997567"/>
              </p:ext>
            </p:extLst>
          </p:nvPr>
        </p:nvGraphicFramePr>
        <p:xfrm>
          <a:off x="203201" y="250853"/>
          <a:ext cx="11684000" cy="6607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5427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52246" y="500185"/>
            <a:ext cx="9730154" cy="1266091"/>
          </a:xfrm>
        </p:spPr>
        <p:txBody>
          <a:bodyPr>
            <a:normAutofit/>
          </a:bodyPr>
          <a:lstStyle/>
          <a:p>
            <a:r>
              <a:rPr lang="ru-RU" sz="2800" b="1" i="1" spc="1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</a:t>
            </a:r>
            <a:r>
              <a:rPr lang="ru-RU" sz="2800" b="1" i="1" spc="204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spc="-1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жители</a:t>
            </a:r>
            <a:r>
              <a:rPr lang="ru-RU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spc="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Добровского </a:t>
            </a:r>
            <a:r>
              <a:rPr lang="ru-RU" sz="2800" b="1" i="1" spc="2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</a:t>
            </a:r>
            <a:r>
              <a:rPr lang="ru-RU" sz="2800" b="1" i="1" spc="4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</a:t>
            </a:r>
            <a:r>
              <a:rPr lang="ru-RU" i="1" spc="-25" dirty="0">
                <a:solidFill>
                  <a:srgbClr val="000000"/>
                </a:solidFill>
                <a:latin typeface="Calibri Light" panose="020F0302020204030204"/>
              </a:rPr>
              <a:t>!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86154" y="2149231"/>
            <a:ext cx="10988431" cy="3509107"/>
          </a:xfrm>
        </p:spPr>
        <p:txBody>
          <a:bodyPr>
            <a:normAutofit fontScale="70000" lnSpcReduction="20000"/>
          </a:bodyPr>
          <a:lstStyle/>
          <a:p>
            <a:pPr marL="12700" marR="5715" lvl="0" indent="472440" algn="just">
              <a:spcBef>
                <a:spcPts val="100"/>
              </a:spcBef>
              <a:buClrTx/>
              <a:buSzTx/>
              <a:buNone/>
            </a:pPr>
            <a:r>
              <a:rPr lang="ru-RU" sz="1800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Предлагаем </a:t>
            </a:r>
            <a:r>
              <a:rPr lang="ru-RU" sz="18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вашему вниманию </a:t>
            </a:r>
            <a:r>
              <a:rPr lang="ru-RU" sz="1800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презентацию </a:t>
            </a:r>
            <a:r>
              <a:rPr lang="ru-RU" sz="1800" spc="-1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8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граждан»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годовому отчету «Об исполнении  </a:t>
            </a:r>
            <a:r>
              <a:rPr lang="ru-RU" sz="1800" spc="-2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муниципального образования </a:t>
            </a:r>
            <a:r>
              <a:rPr lang="ru-RU" sz="1800" spc="-1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Добровского </a:t>
            </a:r>
            <a:r>
              <a:rPr lang="ru-RU" sz="1800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</a:t>
            </a:r>
            <a:r>
              <a:rPr lang="ru-RU" sz="18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800" spc="-2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год»</a:t>
            </a:r>
            <a:r>
              <a:rPr lang="ru-RU" sz="1800" spc="-1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lvl="0" indent="525780" algn="just">
              <a:spcBef>
                <a:spcPts val="1000"/>
              </a:spcBef>
              <a:buClrTx/>
              <a:buSzTx/>
              <a:buNone/>
            </a:pP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настоящее </a:t>
            </a:r>
            <a:r>
              <a:rPr lang="ru-RU" sz="18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</a:t>
            </a:r>
            <a:r>
              <a:rPr lang="ru-RU" sz="1800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открытости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800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прозрачности </a:t>
            </a:r>
            <a:r>
              <a:rPr lang="ru-RU" sz="1800" spc="-1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бюджетного </a:t>
            </a:r>
            <a:r>
              <a:rPr lang="ru-RU" sz="18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  </a:t>
            </a:r>
            <a:r>
              <a:rPr lang="ru-RU" sz="1800" spc="-1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одним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18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ключевых </a:t>
            </a:r>
            <a:r>
              <a:rPr lang="ru-RU" sz="1800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направлений деятельности органов </a:t>
            </a:r>
            <a:r>
              <a:rPr lang="ru-RU" sz="18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местного  самоуправления. Для </a:t>
            </a:r>
            <a:r>
              <a:rPr lang="ru-RU" sz="1800" spc="-1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того, </a:t>
            </a:r>
            <a:r>
              <a:rPr lang="ru-RU" sz="18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</a:t>
            </a:r>
            <a:r>
              <a:rPr lang="ru-RU" sz="1800" spc="-1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житель </a:t>
            </a:r>
            <a:r>
              <a:rPr lang="ru-RU" sz="1800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 </a:t>
            </a:r>
            <a:r>
              <a:rPr lang="ru-RU" sz="1800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получить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по годовому отчету «Об исполнении  </a:t>
            </a:r>
            <a:r>
              <a:rPr lang="ru-RU" sz="1800" spc="-2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муниципального образования </a:t>
            </a:r>
            <a:r>
              <a:rPr lang="ru-RU" sz="1800" spc="-1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Добровского </a:t>
            </a:r>
            <a:r>
              <a:rPr lang="ru-RU" sz="1800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</a:t>
            </a:r>
            <a:r>
              <a:rPr lang="ru-RU" sz="18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800" spc="-2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год»</a:t>
            </a:r>
            <a:r>
              <a:rPr lang="ru-RU" sz="1800" spc="-1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</a:t>
            </a:r>
            <a:r>
              <a:rPr lang="ru-RU" sz="18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1800" spc="-2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бюджете</a:t>
            </a:r>
            <a:r>
              <a:rPr lang="ru-RU" sz="1800" spc="37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 </a:t>
            </a:r>
            <a:r>
              <a:rPr lang="ru-RU" sz="1800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8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официальном сайте  </a:t>
            </a:r>
            <a:r>
              <a:rPr lang="ru-RU" sz="1800" b="1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http://dobroe-crimea.ru/://</a:t>
            </a:r>
            <a:endParaRPr lang="ru-RU" sz="1800" b="1" spc="-5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lvl="0" indent="525780" algn="just">
              <a:spcBef>
                <a:spcPts val="1000"/>
              </a:spcBef>
              <a:buClrTx/>
              <a:buSzTx/>
              <a:buNone/>
            </a:pPr>
            <a:r>
              <a:rPr lang="ru-RU" sz="1800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</a:t>
            </a:r>
            <a:r>
              <a:rPr lang="ru-RU" sz="18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постарались доступно </a:t>
            </a:r>
            <a:r>
              <a:rPr lang="ru-RU" sz="1800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отразить </a:t>
            </a:r>
            <a:r>
              <a:rPr lang="ru-RU" sz="18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параметры исполнения </a:t>
            </a:r>
            <a:r>
              <a:rPr lang="ru-RU" sz="1800" spc="-1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18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800" spc="-2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r>
              <a:rPr lang="ru-RU" sz="1800" spc="-1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Граждане, </a:t>
            </a:r>
            <a:r>
              <a:rPr lang="ru-RU" sz="1800" spc="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1800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налогоплательщики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800" spc="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1800" spc="-1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потребители  </a:t>
            </a:r>
            <a:r>
              <a:rPr lang="ru-RU" sz="18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</a:t>
            </a:r>
            <a:r>
              <a:rPr lang="ru-RU" sz="1800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услуг, должны </a:t>
            </a:r>
            <a:r>
              <a:rPr lang="ru-RU" sz="18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быть </a:t>
            </a:r>
            <a:r>
              <a:rPr lang="ru-RU" sz="1800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уверены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том, что бюджетные средства </a:t>
            </a:r>
            <a:r>
              <a:rPr lang="ru-RU" sz="1800" spc="-1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используются  </a:t>
            </a:r>
            <a:r>
              <a:rPr lang="ru-RU" sz="18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прозрачно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8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эффективно,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приносят </a:t>
            </a:r>
            <a:r>
              <a:rPr lang="ru-RU" sz="1800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конкретные </a:t>
            </a:r>
            <a:r>
              <a:rPr lang="ru-RU" sz="1800" spc="-2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sz="1800" spc="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800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целом,  так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8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800" spc="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каждой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семьи, </a:t>
            </a:r>
            <a:r>
              <a:rPr lang="ru-RU" sz="18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каждого</a:t>
            </a:r>
            <a:r>
              <a:rPr lang="ru-RU" sz="1800" spc="-7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</a:t>
            </a:r>
            <a:endParaRPr lang="ru-RU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lvl="0" indent="525780" algn="just">
              <a:spcBef>
                <a:spcPts val="1000"/>
              </a:spcBef>
              <a:buClrTx/>
              <a:buSzTx/>
              <a:buNone/>
            </a:pPr>
            <a:r>
              <a:rPr lang="ru-RU" sz="18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Надеемся, </a:t>
            </a:r>
            <a:r>
              <a:rPr lang="ru-RU" sz="1800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информация, </a:t>
            </a:r>
            <a:r>
              <a:rPr lang="ru-RU" sz="1800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представленная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информативной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компактной форме, </a:t>
            </a:r>
            <a:r>
              <a:rPr lang="ru-RU" sz="1800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позволит Вам углубить </a:t>
            </a:r>
            <a:r>
              <a:rPr lang="ru-RU" sz="18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свои знания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1800" spc="-2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бюджете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800" spc="-1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</a:t>
            </a:r>
            <a:r>
              <a:rPr lang="ru-RU" sz="18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</a:t>
            </a:r>
            <a:r>
              <a:rPr lang="ru-RU" sz="1800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8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активного участия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</a:t>
            </a:r>
            <a:r>
              <a:rPr lang="ru-RU" sz="1800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бюджетном </a:t>
            </a:r>
            <a:r>
              <a:rPr lang="ru-RU" sz="18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процессе Добровского с</a:t>
            </a:r>
            <a:r>
              <a:rPr lang="ru-RU" sz="1800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ельского</a:t>
            </a:r>
            <a:r>
              <a:rPr lang="ru-RU" sz="1800" spc="-4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поселения.</a:t>
            </a:r>
            <a:endParaRPr lang="ru-RU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7620" lvl="0" indent="525780" algn="just">
              <a:spcBef>
                <a:spcPts val="1000"/>
              </a:spcBef>
              <a:buClrTx/>
              <a:buSzTx/>
              <a:buNone/>
            </a:pPr>
            <a:r>
              <a:rPr lang="ru-RU" sz="1800" spc="-1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</a:t>
            </a:r>
            <a:r>
              <a:rPr lang="ru-RU" sz="1800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8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граждан» </a:t>
            </a:r>
            <a:r>
              <a:rPr lang="ru-RU" sz="1800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нацелен </a:t>
            </a:r>
            <a:r>
              <a:rPr lang="ru-RU" sz="18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получение </a:t>
            </a:r>
            <a:r>
              <a:rPr lang="ru-RU" sz="1800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обратной связи </a:t>
            </a:r>
            <a:r>
              <a:rPr lang="ru-RU" sz="1800" spc="-2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8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граждан, </a:t>
            </a:r>
            <a:r>
              <a:rPr lang="ru-RU" sz="1800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которым  </a:t>
            </a:r>
            <a:r>
              <a:rPr lang="ru-RU" sz="18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интересны современные </a:t>
            </a:r>
            <a:r>
              <a:rPr lang="ru-RU" sz="1800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</a:t>
            </a:r>
            <a:r>
              <a:rPr lang="ru-RU" sz="18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</a:t>
            </a: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 в </a:t>
            </a:r>
            <a:r>
              <a:rPr lang="ru-RU" sz="1800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Добровском сельском</a:t>
            </a:r>
            <a:r>
              <a:rPr lang="ru-RU" sz="18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поселении.</a:t>
            </a:r>
            <a:endParaRPr lang="ru-RU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7620" lvl="0" indent="525780" algn="just">
              <a:spcBef>
                <a:spcPts val="1000"/>
              </a:spcBef>
              <a:buClrTx/>
              <a:buSzTx/>
              <a:buNone/>
            </a:pP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С </a:t>
            </a:r>
            <a:r>
              <a:rPr lang="ru-RU" sz="18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уважением, </a:t>
            </a:r>
          </a:p>
          <a:p>
            <a:pPr marL="123189" lvl="0" indent="0" algn="ctr">
              <a:spcBef>
                <a:spcPts val="1400"/>
              </a:spcBef>
              <a:buClrTx/>
              <a:buSzTx/>
              <a:buNone/>
              <a:tabLst>
                <a:tab pos="6541770" algn="l"/>
              </a:tabLst>
            </a:pPr>
            <a:r>
              <a:rPr lang="ru-RU" sz="1800" spc="-2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глава </a:t>
            </a:r>
            <a:r>
              <a:rPr lang="ru-RU" sz="1800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Добровского</a:t>
            </a:r>
            <a:r>
              <a:rPr lang="ru-RU" sz="1800" spc="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</a:t>
            </a:r>
            <a:r>
              <a:rPr lang="ru-RU" sz="1800" spc="1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	Олег Николаевич Литвиненко</a:t>
            </a:r>
            <a:endParaRPr lang="ru-RU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90000"/>
              </a:lnSpc>
              <a:spcBef>
                <a:spcPts val="1000"/>
              </a:spcBef>
              <a:buClrTx/>
              <a:buSzTx/>
              <a:buNone/>
            </a:pPr>
            <a:endParaRPr lang="ru-RU" sz="1300" dirty="0">
              <a:solidFill>
                <a:prstClr val="black"/>
              </a:solidFill>
              <a:latin typeface="Calibri" panose="020F0502020204030204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89" y="313996"/>
            <a:ext cx="787299" cy="95034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1856" y="313996"/>
            <a:ext cx="2505075" cy="189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3920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xmlns="" id="{246499D5-3B5A-4FF0-B78B-DD086A3F97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97866"/>
              </p:ext>
            </p:extLst>
          </p:nvPr>
        </p:nvGraphicFramePr>
        <p:xfrm>
          <a:off x="679283" y="203408"/>
          <a:ext cx="11512719" cy="64539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784129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xmlns="" id="{246499D5-3B5A-4FF0-B78B-DD086A3F97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8394202"/>
              </p:ext>
            </p:extLst>
          </p:nvPr>
        </p:nvGraphicFramePr>
        <p:xfrm>
          <a:off x="323683" y="234669"/>
          <a:ext cx="11631252" cy="638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936079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xmlns="" id="{246499D5-3B5A-4FF0-B78B-DD086A3F97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6452217"/>
              </p:ext>
            </p:extLst>
          </p:nvPr>
        </p:nvGraphicFramePr>
        <p:xfrm>
          <a:off x="323683" y="234669"/>
          <a:ext cx="11868319" cy="64539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966337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xmlns="" id="{246499D5-3B5A-4FF0-B78B-DD086A3F97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8743788"/>
              </p:ext>
            </p:extLst>
          </p:nvPr>
        </p:nvGraphicFramePr>
        <p:xfrm>
          <a:off x="323681" y="250853"/>
          <a:ext cx="11648187" cy="6370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256302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06310" y="338332"/>
            <a:ext cx="10676092" cy="430415"/>
          </a:xfrm>
        </p:spPr>
        <p:txBody>
          <a:bodyPr>
            <a:noAutofit/>
          </a:bodyPr>
          <a:lstStyle/>
          <a:p>
            <a:r>
              <a:rPr lang="ru-RU" sz="2400" dirty="0"/>
              <a:t>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по муниципальным программам за 2025 год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1973294"/>
              </p:ext>
            </p:extLst>
          </p:nvPr>
        </p:nvGraphicFramePr>
        <p:xfrm>
          <a:off x="606391" y="819808"/>
          <a:ext cx="10976011" cy="54829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387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497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621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811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муниципальной программы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3" marR="3783" marT="3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Утверждено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3" marR="3783" marT="3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3" marR="3783" marT="3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исполнения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3" marR="3783" marT="3782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2375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"Совершенствование местного самоуправления в администрации Добровского сельского поселения"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3" marR="3783" marT="3782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43 828 545,88</a:t>
                      </a:r>
                    </a:p>
                  </a:txBody>
                  <a:tcPr marL="3783" marR="3783" marT="3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43 828 545,88</a:t>
                      </a:r>
                    </a:p>
                  </a:txBody>
                  <a:tcPr marL="3783" marR="3783" marT="3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3" marR="3783" marT="3782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5508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"Деятельность в сфере дорожного хозяйства Добровского сельского поселения Симферопольского района Республики Крым"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3" marR="3783" marT="3782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1 417 000,00</a:t>
                      </a:r>
                    </a:p>
                  </a:txBody>
                  <a:tcPr marL="3783" marR="3783" marT="3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1 417 000,00</a:t>
                      </a:r>
                    </a:p>
                  </a:txBody>
                  <a:tcPr marL="3783" marR="3783" marT="3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3" marR="3783" marT="3782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4646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"Благоустройство и развитие жилищно-коммунального хозяйства Добровского сельского поселения Симферопольского района Республики Крым"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3" marR="3783" marT="3782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75 571 210,89</a:t>
                      </a:r>
                    </a:p>
                  </a:txBody>
                  <a:tcPr marL="3783" marR="3783" marT="3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75 571 210,89</a:t>
                      </a:r>
                    </a:p>
                  </a:txBody>
                  <a:tcPr marL="3783" marR="3783" marT="3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3" marR="3783" marT="3782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6470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"Деятельность в сфере культуры и организации праздничных событий на территории Добровского сельского поселения Симферопольского района Республики Крым"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3" marR="3783" marT="3782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9 506 689,00</a:t>
                      </a:r>
                    </a:p>
                  </a:txBody>
                  <a:tcPr marL="3783" marR="3783" marT="3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9 506 689,00</a:t>
                      </a:r>
                    </a:p>
                  </a:txBody>
                  <a:tcPr marL="3783" marR="3783" marT="3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3" marR="3783" marT="3782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12056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"Деятельность в сфере национальной экономики Добровского сельского поселения Симферопольского района Республики Крым "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3" marR="3783" marT="3782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5 770 007,44</a:t>
                      </a:r>
                    </a:p>
                  </a:txBody>
                  <a:tcPr marL="3783" marR="3783" marT="3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5 770 007,44</a:t>
                      </a:r>
                    </a:p>
                  </a:txBody>
                  <a:tcPr marL="3783" marR="3783" marT="3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3" marR="3783" marT="3782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66866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"Развитие физической культуры и спорта на территории Добровского сельского поселения Симферопольского района Республики Крым "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3" marR="3783" marT="3782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12 247 696,40</a:t>
                      </a:r>
                    </a:p>
                  </a:txBody>
                  <a:tcPr marL="3783" marR="3783" marT="3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12 247 696,40</a:t>
                      </a:r>
                    </a:p>
                  </a:txBody>
                  <a:tcPr marL="3783" marR="3783" marT="3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3" marR="3783" marT="3782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8443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"Деятельность в сфере национальной безопасности и правоохранительной деятельности"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3" marR="3783" marT="3782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1 317 323,17</a:t>
                      </a:r>
                    </a:p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3783" marR="3783" marT="378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1 317 323,17</a:t>
                      </a:r>
                    </a:p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3" marR="3783" marT="3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3" marR="3783" marT="3782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8114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«Формирование современной городской среды"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3" marR="3783" marT="3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22 508 613,78</a:t>
                      </a:r>
                    </a:p>
                  </a:txBody>
                  <a:tcPr marL="3783" marR="3783" marT="37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22 463 935,56</a:t>
                      </a:r>
                    </a:p>
                  </a:txBody>
                  <a:tcPr marL="3783" marR="3783" marT="3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99,8</a:t>
                      </a:r>
                    </a:p>
                  </a:txBody>
                  <a:tcPr marL="3783" marR="3783" marT="3782" marB="0" anchor="ctr"/>
                </a:tc>
                <a:extLst>
                  <a:ext uri="{0D108BD9-81ED-4DB2-BD59-A6C34878D82A}">
                    <a16:rowId xmlns:a16="http://schemas.microsoft.com/office/drawing/2014/main" xmlns="" val="3437095844"/>
                  </a:ext>
                </a:extLst>
              </a:tr>
              <a:tr h="5811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по муниципальным программам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3" marR="3783" marT="3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172 167 086,56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3" marR="3783" marT="3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172 122 408,34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3" marR="3783" marT="3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3" marR="3783" marT="3782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52779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600" b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КОНТАКТНАЯ    ИНФОРМАЦИЯ!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Презентация "Бюджет для граждан" к годовому отчету об исполнении бюджета Добровского сельского поселения Симферопольского района Республики Крым за 2025год подготовлена администрацией Добровского сельского поселения Симферопольского района Республики Крым. 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Мы надеемся, что представленная информация оказалась для вас полезной и интересной. Свои вопросы и предложения вы можете направить в администрацию Добровского сельского поселения Симферопольского района Республики Крым:</a:t>
            </a:r>
          </a:p>
          <a:p>
            <a:pPr marL="342900" lvl="0" indent="-342900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телефону: + 7978 957 57 57; </a:t>
            </a:r>
          </a:p>
          <a:p>
            <a:pPr marL="342900" lvl="0" indent="-342900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письмом по почте: 297571, Республика Крым, Симферопольский район, село Доброе. 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улица 40 лет Победы, дом 11, или на электронный адрес: info@sovet-dobroe.org. </a:t>
            </a:r>
          </a:p>
          <a:p>
            <a:pPr marL="342900" lvl="0" indent="-342900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  работы: понедельник-четверг: с 9.00 до 17.00 часов, пятница: с 9.00 до 15.30 часов, перерыв с 12.30 до 13.00 часов,  выходные: суббота, воскресенье.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08" y="293374"/>
            <a:ext cx="819437" cy="96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3114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43935" y="2742781"/>
            <a:ext cx="65507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ru-RU" sz="2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600" b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3600" b="1" dirty="0">
              <a:solidFill>
                <a:srgbClr val="5B9BD5">
                  <a:lumMod val="75000"/>
                </a:srgbClr>
              </a:solidFill>
              <a:latin typeface="Calibri" panose="020F0502020204030204"/>
            </a:endParaRPr>
          </a:p>
          <a:p>
            <a:pPr defTabSz="914400"/>
            <a:endParaRPr lang="ru-RU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08" y="293374"/>
            <a:ext cx="819437" cy="96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416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08923" y="437662"/>
            <a:ext cx="8573476" cy="992553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ПОНЯТИЯ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23138" y="1264346"/>
            <a:ext cx="10437232" cy="3971962"/>
          </a:xfrm>
        </p:spPr>
        <p:txBody>
          <a:bodyPr>
            <a:normAutofit fontScale="92500"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поступающие в бюджет денежные средства, за исключением средств, являющихся в соответствии с настоящим Кодексом источниками финансирования дефицита бюджета.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 это денежные средства, направленные на финансовое обеспечение задач и функций государственного и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местного самоуправления.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9869" y="4639734"/>
            <a:ext cx="4457399" cy="20822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89" y="313996"/>
            <a:ext cx="787299" cy="950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236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790092" y="422031"/>
            <a:ext cx="8792308" cy="1125415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ПОНЯТИЯ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1734" y="1875691"/>
            <a:ext cx="10713590" cy="4250471"/>
          </a:xfrm>
        </p:spPr>
        <p:txBody>
          <a:bodyPr/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бюджета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превышение расходов бюджета над его доходами.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 бюджета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превышение доходов бюджета над его расходами.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5729" y="3943658"/>
            <a:ext cx="5142963" cy="21132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89" y="313996"/>
            <a:ext cx="787299" cy="950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899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95938" y="461108"/>
            <a:ext cx="9886462" cy="969107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ПОНЯТИЯ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29845" y="1422405"/>
            <a:ext cx="11254155" cy="367322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предусмотренные налоговым законодательством РФ налоги, сборы, а также пени и штрафы (налог на доходы, земельный налог, единый сельскохозяйственный налог), администрируемые налоговым органом.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доходы от использования  имущества, находящегося в  муниципальной собственности, доходы от реализации имущества и земельных участков, штрафы, прочие неналоговые доходы), администрируемые муниципальным образованием –Администрацией Добровского сельского поселения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8872" y="4370664"/>
            <a:ext cx="3812200" cy="16274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25" y="313995"/>
            <a:ext cx="787299" cy="950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57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46214" y="738565"/>
            <a:ext cx="9347201" cy="894850"/>
          </a:xfrm>
        </p:spPr>
        <p:txBody>
          <a:bodyPr/>
          <a:lstStyle/>
          <a:p>
            <a:pPr lvl="0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ПОНЯТИЯ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72533" y="1761067"/>
            <a:ext cx="11582400" cy="2590800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поступающие в бюджет денежные средства на безвозмездной основе из бюджетов других уровней (межбюджетные трансферты, дотации, субсидии, субвенции), от физических и юридических лиц.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1180" y="3141788"/>
            <a:ext cx="4762500" cy="27770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89" y="313996"/>
            <a:ext cx="787299" cy="950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531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xmlns="" id="{CC19D490-60EE-4CE1-8973-FFA446D096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5217480"/>
              </p:ext>
            </p:extLst>
          </p:nvPr>
        </p:nvGraphicFramePr>
        <p:xfrm>
          <a:off x="341668" y="261261"/>
          <a:ext cx="11708819" cy="6092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96489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xmlns="" id="{246499D5-3B5A-4FF0-B78B-DD086A3F97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2175849"/>
              </p:ext>
            </p:extLst>
          </p:nvPr>
        </p:nvGraphicFramePr>
        <p:xfrm>
          <a:off x="397087" y="357062"/>
          <a:ext cx="11653397" cy="6107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68084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xmlns="" id="{246499D5-3B5A-4FF0-B78B-DD086A3F97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7534282"/>
              </p:ext>
            </p:extLst>
          </p:nvPr>
        </p:nvGraphicFramePr>
        <p:xfrm>
          <a:off x="331775" y="234673"/>
          <a:ext cx="11392141" cy="6115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0513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24838</TotalTime>
  <Words>828</Words>
  <Application>Microsoft Office PowerPoint</Application>
  <PresentationFormat>Произвольный</PresentationFormat>
  <Paragraphs>97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Аспект</vt:lpstr>
      <vt:lpstr>об исполнении бюджета  Добровского сельского поселения за 2025 год</vt:lpstr>
      <vt:lpstr>Уважаемые жители Добровского сельского поселения!</vt:lpstr>
      <vt:lpstr>ОСНОВНЫЕ ПОНЯТИЯ</vt:lpstr>
      <vt:lpstr>ОСНОВНЫЕ ПОНЯТИЯ</vt:lpstr>
      <vt:lpstr>ОСНОВНЫЕ ПОНЯТИЯ</vt:lpstr>
      <vt:lpstr>ОСНОВНЫЕ ПОНЯТИЯ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Расходы бюджета по муниципальным программам за 2025 год</vt:lpstr>
      <vt:lpstr>КОНТАКТНАЯ    ИНФОРМАЦИЯ!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 ___________________ на 2018 год и на плановый период 2019-2020 годы</dc:title>
  <dc:creator>Евгения Линькова</dc:creator>
  <cp:lastModifiedBy>Admin</cp:lastModifiedBy>
  <cp:revision>304</cp:revision>
  <cp:lastPrinted>2026-04-24T11:43:33Z</cp:lastPrinted>
  <dcterms:created xsi:type="dcterms:W3CDTF">2018-08-29T05:56:46Z</dcterms:created>
  <dcterms:modified xsi:type="dcterms:W3CDTF">2026-04-27T05:40:01Z</dcterms:modified>
</cp:coreProperties>
</file>